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361" r:id="rId2"/>
    <p:sldId id="371" r:id="rId3"/>
    <p:sldId id="372" r:id="rId4"/>
    <p:sldId id="373" r:id="rId5"/>
    <p:sldId id="374" r:id="rId6"/>
    <p:sldId id="375" r:id="rId7"/>
    <p:sldId id="376" r:id="rId8"/>
    <p:sldId id="377" r:id="rId9"/>
    <p:sldId id="381" r:id="rId10"/>
    <p:sldId id="384" r:id="rId11"/>
    <p:sldId id="379" r:id="rId12"/>
    <p:sldId id="380" r:id="rId13"/>
    <p:sldId id="360" r:id="rId14"/>
    <p:sldId id="355" r:id="rId15"/>
    <p:sldId id="362" r:id="rId16"/>
    <p:sldId id="353" r:id="rId17"/>
    <p:sldId id="354" r:id="rId18"/>
    <p:sldId id="356" r:id="rId19"/>
    <p:sldId id="357" r:id="rId20"/>
    <p:sldId id="363" r:id="rId21"/>
    <p:sldId id="364" r:id="rId22"/>
    <p:sldId id="365" r:id="rId23"/>
    <p:sldId id="385" r:id="rId24"/>
    <p:sldId id="370" r:id="rId25"/>
    <p:sldId id="366" r:id="rId26"/>
    <p:sldId id="367" r:id="rId27"/>
    <p:sldId id="368" r:id="rId28"/>
    <p:sldId id="369" r:id="rId29"/>
    <p:sldId id="343"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343" autoAdjust="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3433AB-30BE-4B45-B084-0FBD32F0ECD3}" type="doc">
      <dgm:prSet loTypeId="urn:microsoft.com/office/officeart/2005/8/layout/default" loCatId="list" qsTypeId="urn:microsoft.com/office/officeart/2005/8/quickstyle/3d1" qsCatId="3D" csTypeId="urn:microsoft.com/office/officeart/2005/8/colors/colorful4" csCatId="colorful" phldr="1"/>
      <dgm:spPr/>
      <dgm:t>
        <a:bodyPr/>
        <a:lstStyle/>
        <a:p>
          <a:endParaRPr lang="en-US"/>
        </a:p>
      </dgm:t>
    </dgm:pt>
    <dgm:pt modelId="{A5ADAAEC-90CE-4D55-B8E6-80881A4FCB48}">
      <dgm:prSet custT="1"/>
      <dgm:spPr/>
      <dgm:t>
        <a:bodyPr/>
        <a:lstStyle/>
        <a:p>
          <a:pPr algn="just" rtl="1"/>
          <a:r>
            <a:rPr lang="fa-IR" sz="2000" b="1" dirty="0">
              <a:cs typeface="B Nazanin" panose="00000400000000000000" pitchFamily="2" charset="-78"/>
            </a:rPr>
            <a:t>انجام آزمون کلرسنجی مطابق با استانداردهای جمعیتی براساس راهنمای ایمنی آب آشامیدنی</a:t>
          </a:r>
        </a:p>
      </dgm:t>
    </dgm:pt>
    <dgm:pt modelId="{53823801-F12E-43DB-8BB0-3B062171E0C4}" type="parTrans" cxnId="{F2B8C507-3779-4343-86DD-A59BAD79C30A}">
      <dgm:prSet/>
      <dgm:spPr/>
      <dgm:t>
        <a:bodyPr/>
        <a:lstStyle/>
        <a:p>
          <a:pPr algn="just"/>
          <a:endParaRPr lang="en-US"/>
        </a:p>
      </dgm:t>
    </dgm:pt>
    <dgm:pt modelId="{892D6EAE-F8A1-4E81-A588-C907C69BBCC3}" type="sibTrans" cxnId="{F2B8C507-3779-4343-86DD-A59BAD79C30A}">
      <dgm:prSet/>
      <dgm:spPr/>
      <dgm:t>
        <a:bodyPr/>
        <a:lstStyle/>
        <a:p>
          <a:pPr algn="just"/>
          <a:endParaRPr lang="en-US"/>
        </a:p>
      </dgm:t>
    </dgm:pt>
    <dgm:pt modelId="{F62924B5-F9D9-4DAF-B1D7-14FF22907D15}">
      <dgm:prSet custT="1"/>
      <dgm:spPr/>
      <dgm:t>
        <a:bodyPr/>
        <a:lstStyle/>
        <a:p>
          <a:pPr algn="just" rtl="1"/>
          <a:r>
            <a:rPr lang="fa-IR" sz="1800" b="1" dirty="0">
              <a:cs typeface="B Nazanin" panose="00000400000000000000" pitchFamily="2" charset="-78"/>
            </a:rPr>
            <a:t>ارسال فصلی شاخص‌های شبکه توزیع(کلر، کدورت، میکروبی) در راستای راهنمای مدیریت ایمن سامانه‌های آب آشامیدنی</a:t>
          </a:r>
        </a:p>
      </dgm:t>
    </dgm:pt>
    <dgm:pt modelId="{90C5A598-F515-411A-8D4D-AD1DCFDC3737}" type="parTrans" cxnId="{0423DBB6-F372-4E32-8E8B-22482CE38EAB}">
      <dgm:prSet/>
      <dgm:spPr/>
      <dgm:t>
        <a:bodyPr/>
        <a:lstStyle/>
        <a:p>
          <a:pPr algn="just"/>
          <a:endParaRPr lang="en-US"/>
        </a:p>
      </dgm:t>
    </dgm:pt>
    <dgm:pt modelId="{3D8B7FB3-5AA2-4D23-94B5-52C6310554FF}" type="sibTrans" cxnId="{0423DBB6-F372-4E32-8E8B-22482CE38EAB}">
      <dgm:prSet/>
      <dgm:spPr/>
      <dgm:t>
        <a:bodyPr/>
        <a:lstStyle/>
        <a:p>
          <a:pPr algn="just"/>
          <a:endParaRPr lang="en-US"/>
        </a:p>
      </dgm:t>
    </dgm:pt>
    <dgm:pt modelId="{2DF4EA8E-2881-49DC-8777-EE402F916F35}">
      <dgm:prSet custT="1"/>
      <dgm:spPr/>
      <dgm:t>
        <a:bodyPr/>
        <a:lstStyle/>
        <a:p>
          <a:pPr algn="just" rtl="1"/>
          <a:r>
            <a:rPr lang="fa-IR" sz="2400" b="1" dirty="0">
              <a:cs typeface="B Nazanin" panose="00000400000000000000" pitchFamily="2" charset="-78"/>
            </a:rPr>
            <a:t>لزوم مستندسازی نتایج آزمون‌های کلرسنجی بخش شهری و روستایی</a:t>
          </a:r>
        </a:p>
      </dgm:t>
    </dgm:pt>
    <dgm:pt modelId="{8BF4ABA3-5EB5-41EC-977A-125BAD39C74E}" type="parTrans" cxnId="{5C7DB3C7-BEF5-426E-AF09-496B1AFA35E1}">
      <dgm:prSet/>
      <dgm:spPr/>
      <dgm:t>
        <a:bodyPr/>
        <a:lstStyle/>
        <a:p>
          <a:pPr algn="just"/>
          <a:endParaRPr lang="en-US"/>
        </a:p>
      </dgm:t>
    </dgm:pt>
    <dgm:pt modelId="{9A2A728F-63AC-4219-885F-00B73D8E684E}" type="sibTrans" cxnId="{5C7DB3C7-BEF5-426E-AF09-496B1AFA35E1}">
      <dgm:prSet/>
      <dgm:spPr/>
      <dgm:t>
        <a:bodyPr/>
        <a:lstStyle/>
        <a:p>
          <a:pPr algn="just"/>
          <a:endParaRPr lang="en-US"/>
        </a:p>
      </dgm:t>
    </dgm:pt>
    <dgm:pt modelId="{683213DB-ED2D-4D21-A41E-2EF477EFBE3A}">
      <dgm:prSet custT="1"/>
      <dgm:spPr/>
      <dgm:t>
        <a:bodyPr/>
        <a:lstStyle/>
        <a:p>
          <a:pPr algn="ctr" rtl="1"/>
          <a:r>
            <a:rPr lang="fa-IR" sz="2100" b="1" dirty="0">
              <a:cs typeface="B Nazanin" panose="00000400000000000000" pitchFamily="2" charset="-78"/>
            </a:rPr>
            <a:t>لزوم اعمال مراقبت در استفاده از قنوات به‌عنوان منابع آب شرب</a:t>
          </a:r>
        </a:p>
      </dgm:t>
    </dgm:pt>
    <dgm:pt modelId="{B2C71201-A45F-4CF4-9C69-4321F53B5C86}" type="parTrans" cxnId="{76FA2091-13A6-4C81-9220-2B5E634F2DB4}">
      <dgm:prSet/>
      <dgm:spPr/>
      <dgm:t>
        <a:bodyPr/>
        <a:lstStyle/>
        <a:p>
          <a:pPr algn="just"/>
          <a:endParaRPr lang="en-US"/>
        </a:p>
      </dgm:t>
    </dgm:pt>
    <dgm:pt modelId="{5AB24A76-B197-40D4-B80E-55F644E0DF6F}" type="sibTrans" cxnId="{76FA2091-13A6-4C81-9220-2B5E634F2DB4}">
      <dgm:prSet/>
      <dgm:spPr/>
      <dgm:t>
        <a:bodyPr/>
        <a:lstStyle/>
        <a:p>
          <a:pPr algn="just"/>
          <a:endParaRPr lang="en-US"/>
        </a:p>
      </dgm:t>
    </dgm:pt>
    <dgm:pt modelId="{72374854-DDCC-4603-BA5A-9DFAA67A926E}">
      <dgm:prSet custT="1"/>
      <dgm:spPr/>
      <dgm:t>
        <a:bodyPr/>
        <a:lstStyle/>
        <a:p>
          <a:pPr rtl="1"/>
          <a:r>
            <a:rPr lang="fa-IR" sz="2100" b="1" dirty="0" smtClean="0">
              <a:cs typeface="B Nazanin" panose="00000400000000000000" pitchFamily="2" charset="-78"/>
            </a:rPr>
            <a:t>افزایش کنترل و نظارت بر بهداشت آب در روستاها</a:t>
          </a:r>
          <a:endParaRPr lang="fa-IR" sz="2100" b="1" dirty="0">
            <a:cs typeface="B Nazanin" panose="00000400000000000000" pitchFamily="2" charset="-78"/>
          </a:endParaRPr>
        </a:p>
      </dgm:t>
    </dgm:pt>
    <dgm:pt modelId="{EFD0DFC4-1624-4726-8EE3-9E690DF812D0}" type="parTrans" cxnId="{5BDF4044-E145-44F9-BA30-488FD9A2FEE7}">
      <dgm:prSet/>
      <dgm:spPr/>
      <dgm:t>
        <a:bodyPr/>
        <a:lstStyle/>
        <a:p>
          <a:endParaRPr lang="en-US"/>
        </a:p>
      </dgm:t>
    </dgm:pt>
    <dgm:pt modelId="{9699DAFF-6FE6-4F5C-B92F-952E616E61C1}" type="sibTrans" cxnId="{5BDF4044-E145-44F9-BA30-488FD9A2FEE7}">
      <dgm:prSet/>
      <dgm:spPr/>
      <dgm:t>
        <a:bodyPr/>
        <a:lstStyle/>
        <a:p>
          <a:endParaRPr lang="en-US"/>
        </a:p>
      </dgm:t>
    </dgm:pt>
    <dgm:pt modelId="{3DA1A220-7ECC-4EAA-B949-AA274B1BB8C0}" type="pres">
      <dgm:prSet presAssocID="{633433AB-30BE-4B45-B084-0FBD32F0ECD3}" presName="diagram" presStyleCnt="0">
        <dgm:presLayoutVars>
          <dgm:dir val="rev"/>
          <dgm:resizeHandles val="exact"/>
        </dgm:presLayoutVars>
      </dgm:prSet>
      <dgm:spPr/>
      <dgm:t>
        <a:bodyPr/>
        <a:lstStyle/>
        <a:p>
          <a:endParaRPr lang="en-US"/>
        </a:p>
      </dgm:t>
    </dgm:pt>
    <dgm:pt modelId="{6B167A68-D0D2-4970-A4C4-1F857DB0FFB9}" type="pres">
      <dgm:prSet presAssocID="{A5ADAAEC-90CE-4D55-B8E6-80881A4FCB48}" presName="node" presStyleLbl="node1" presStyleIdx="0" presStyleCnt="5">
        <dgm:presLayoutVars>
          <dgm:bulletEnabled val="1"/>
        </dgm:presLayoutVars>
      </dgm:prSet>
      <dgm:spPr/>
      <dgm:t>
        <a:bodyPr/>
        <a:lstStyle/>
        <a:p>
          <a:endParaRPr lang="en-US"/>
        </a:p>
      </dgm:t>
    </dgm:pt>
    <dgm:pt modelId="{211A0F79-F6CA-47ED-A421-82F359E97BCB}" type="pres">
      <dgm:prSet presAssocID="{892D6EAE-F8A1-4E81-A588-C907C69BBCC3}" presName="sibTrans" presStyleCnt="0"/>
      <dgm:spPr/>
    </dgm:pt>
    <dgm:pt modelId="{ECB1FBAB-F419-4509-A960-A65DDB7A4C6C}" type="pres">
      <dgm:prSet presAssocID="{F62924B5-F9D9-4DAF-B1D7-14FF22907D15}" presName="node" presStyleLbl="node1" presStyleIdx="1" presStyleCnt="5">
        <dgm:presLayoutVars>
          <dgm:bulletEnabled val="1"/>
        </dgm:presLayoutVars>
      </dgm:prSet>
      <dgm:spPr/>
      <dgm:t>
        <a:bodyPr/>
        <a:lstStyle/>
        <a:p>
          <a:endParaRPr lang="en-US"/>
        </a:p>
      </dgm:t>
    </dgm:pt>
    <dgm:pt modelId="{BBCA8228-6490-4F7D-BCC0-48641E8078FA}" type="pres">
      <dgm:prSet presAssocID="{3D8B7FB3-5AA2-4D23-94B5-52C6310554FF}" presName="sibTrans" presStyleCnt="0"/>
      <dgm:spPr/>
    </dgm:pt>
    <dgm:pt modelId="{77812BEB-4882-4F4A-894B-3F1CD8E91B5A}" type="pres">
      <dgm:prSet presAssocID="{2DF4EA8E-2881-49DC-8777-EE402F916F35}" presName="node" presStyleLbl="node1" presStyleIdx="2" presStyleCnt="5">
        <dgm:presLayoutVars>
          <dgm:bulletEnabled val="1"/>
        </dgm:presLayoutVars>
      </dgm:prSet>
      <dgm:spPr/>
      <dgm:t>
        <a:bodyPr/>
        <a:lstStyle/>
        <a:p>
          <a:endParaRPr lang="en-US"/>
        </a:p>
      </dgm:t>
    </dgm:pt>
    <dgm:pt modelId="{8A38E7DE-CB34-472B-BC8D-89DD9ECFFE68}" type="pres">
      <dgm:prSet presAssocID="{9A2A728F-63AC-4219-885F-00B73D8E684E}" presName="sibTrans" presStyleCnt="0"/>
      <dgm:spPr/>
    </dgm:pt>
    <dgm:pt modelId="{1F78988D-F96A-4080-B53A-07CC4BAFB74D}" type="pres">
      <dgm:prSet presAssocID="{683213DB-ED2D-4D21-A41E-2EF477EFBE3A}" presName="node" presStyleLbl="node1" presStyleIdx="3" presStyleCnt="5" custLinFactNeighborX="55267" custLinFactNeighborY="3307">
        <dgm:presLayoutVars>
          <dgm:bulletEnabled val="1"/>
        </dgm:presLayoutVars>
      </dgm:prSet>
      <dgm:spPr/>
      <dgm:t>
        <a:bodyPr/>
        <a:lstStyle/>
        <a:p>
          <a:endParaRPr lang="en-US"/>
        </a:p>
      </dgm:t>
    </dgm:pt>
    <dgm:pt modelId="{4954325A-DA33-4285-8016-B8381E85DD31}" type="pres">
      <dgm:prSet presAssocID="{5AB24A76-B197-40D4-B80E-55F644E0DF6F}" presName="sibTrans" presStyleCnt="0"/>
      <dgm:spPr/>
    </dgm:pt>
    <dgm:pt modelId="{7ABF6BF3-4F74-4384-94DC-1C4AC5225511}" type="pres">
      <dgm:prSet presAssocID="{72374854-DDCC-4603-BA5A-9DFAA67A926E}" presName="node" presStyleLbl="node1" presStyleIdx="4" presStyleCnt="5" custLinFactNeighborX="54664" custLinFactNeighborY="828">
        <dgm:presLayoutVars>
          <dgm:bulletEnabled val="1"/>
        </dgm:presLayoutVars>
      </dgm:prSet>
      <dgm:spPr/>
      <dgm:t>
        <a:bodyPr/>
        <a:lstStyle/>
        <a:p>
          <a:endParaRPr lang="en-US"/>
        </a:p>
      </dgm:t>
    </dgm:pt>
  </dgm:ptLst>
  <dgm:cxnLst>
    <dgm:cxn modelId="{F2B8C507-3779-4343-86DD-A59BAD79C30A}" srcId="{633433AB-30BE-4B45-B084-0FBD32F0ECD3}" destId="{A5ADAAEC-90CE-4D55-B8E6-80881A4FCB48}" srcOrd="0" destOrd="0" parTransId="{53823801-F12E-43DB-8BB0-3B062171E0C4}" sibTransId="{892D6EAE-F8A1-4E81-A588-C907C69BBCC3}"/>
    <dgm:cxn modelId="{76FA2091-13A6-4C81-9220-2B5E634F2DB4}" srcId="{633433AB-30BE-4B45-B084-0FBD32F0ECD3}" destId="{683213DB-ED2D-4D21-A41E-2EF477EFBE3A}" srcOrd="3" destOrd="0" parTransId="{B2C71201-A45F-4CF4-9C69-4321F53B5C86}" sibTransId="{5AB24A76-B197-40D4-B80E-55F644E0DF6F}"/>
    <dgm:cxn modelId="{1ABFC3E7-F22E-4449-BB71-DA18DB0479C2}" type="presOf" srcId="{633433AB-30BE-4B45-B084-0FBD32F0ECD3}" destId="{3DA1A220-7ECC-4EAA-B949-AA274B1BB8C0}" srcOrd="0" destOrd="0" presId="urn:microsoft.com/office/officeart/2005/8/layout/default"/>
    <dgm:cxn modelId="{5BDF4044-E145-44F9-BA30-488FD9A2FEE7}" srcId="{633433AB-30BE-4B45-B084-0FBD32F0ECD3}" destId="{72374854-DDCC-4603-BA5A-9DFAA67A926E}" srcOrd="4" destOrd="0" parTransId="{EFD0DFC4-1624-4726-8EE3-9E690DF812D0}" sibTransId="{9699DAFF-6FE6-4F5C-B92F-952E616E61C1}"/>
    <dgm:cxn modelId="{2812A47B-FFEF-4E18-8D42-56BBB67FA062}" type="presOf" srcId="{683213DB-ED2D-4D21-A41E-2EF477EFBE3A}" destId="{1F78988D-F96A-4080-B53A-07CC4BAFB74D}" srcOrd="0" destOrd="0" presId="urn:microsoft.com/office/officeart/2005/8/layout/default"/>
    <dgm:cxn modelId="{0423DBB6-F372-4E32-8E8B-22482CE38EAB}" srcId="{633433AB-30BE-4B45-B084-0FBD32F0ECD3}" destId="{F62924B5-F9D9-4DAF-B1D7-14FF22907D15}" srcOrd="1" destOrd="0" parTransId="{90C5A598-F515-411A-8D4D-AD1DCFDC3737}" sibTransId="{3D8B7FB3-5AA2-4D23-94B5-52C6310554FF}"/>
    <dgm:cxn modelId="{FA77CA16-6DA5-4747-B62C-2D46A74E3EF0}" type="presOf" srcId="{A5ADAAEC-90CE-4D55-B8E6-80881A4FCB48}" destId="{6B167A68-D0D2-4970-A4C4-1F857DB0FFB9}" srcOrd="0" destOrd="0" presId="urn:microsoft.com/office/officeart/2005/8/layout/default"/>
    <dgm:cxn modelId="{5C7DB3C7-BEF5-426E-AF09-496B1AFA35E1}" srcId="{633433AB-30BE-4B45-B084-0FBD32F0ECD3}" destId="{2DF4EA8E-2881-49DC-8777-EE402F916F35}" srcOrd="2" destOrd="0" parTransId="{8BF4ABA3-5EB5-41EC-977A-125BAD39C74E}" sibTransId="{9A2A728F-63AC-4219-885F-00B73D8E684E}"/>
    <dgm:cxn modelId="{C0429410-6FE8-4F69-B43D-4026F9F65B77}" type="presOf" srcId="{72374854-DDCC-4603-BA5A-9DFAA67A926E}" destId="{7ABF6BF3-4F74-4384-94DC-1C4AC5225511}" srcOrd="0" destOrd="0" presId="urn:microsoft.com/office/officeart/2005/8/layout/default"/>
    <dgm:cxn modelId="{ECFD26DB-CA06-428C-810B-83728AB2DA82}" type="presOf" srcId="{2DF4EA8E-2881-49DC-8777-EE402F916F35}" destId="{77812BEB-4882-4F4A-894B-3F1CD8E91B5A}" srcOrd="0" destOrd="0" presId="urn:microsoft.com/office/officeart/2005/8/layout/default"/>
    <dgm:cxn modelId="{8116A774-CC0A-4452-8108-F0F17A7D476C}" type="presOf" srcId="{F62924B5-F9D9-4DAF-B1D7-14FF22907D15}" destId="{ECB1FBAB-F419-4509-A960-A65DDB7A4C6C}" srcOrd="0" destOrd="0" presId="urn:microsoft.com/office/officeart/2005/8/layout/default"/>
    <dgm:cxn modelId="{5472FC03-FC4B-4795-84E5-BF92C4E1F162}" type="presParOf" srcId="{3DA1A220-7ECC-4EAA-B949-AA274B1BB8C0}" destId="{6B167A68-D0D2-4970-A4C4-1F857DB0FFB9}" srcOrd="0" destOrd="0" presId="urn:microsoft.com/office/officeart/2005/8/layout/default"/>
    <dgm:cxn modelId="{ADAB7E14-F715-4B50-B33D-AA861AB1BC03}" type="presParOf" srcId="{3DA1A220-7ECC-4EAA-B949-AA274B1BB8C0}" destId="{211A0F79-F6CA-47ED-A421-82F359E97BCB}" srcOrd="1" destOrd="0" presId="urn:microsoft.com/office/officeart/2005/8/layout/default"/>
    <dgm:cxn modelId="{2AECE836-9E8E-450B-9BC3-FD91C65D8F51}" type="presParOf" srcId="{3DA1A220-7ECC-4EAA-B949-AA274B1BB8C0}" destId="{ECB1FBAB-F419-4509-A960-A65DDB7A4C6C}" srcOrd="2" destOrd="0" presId="urn:microsoft.com/office/officeart/2005/8/layout/default"/>
    <dgm:cxn modelId="{834C38B2-93FA-4ACF-8619-49E983446B45}" type="presParOf" srcId="{3DA1A220-7ECC-4EAA-B949-AA274B1BB8C0}" destId="{BBCA8228-6490-4F7D-BCC0-48641E8078FA}" srcOrd="3" destOrd="0" presId="urn:microsoft.com/office/officeart/2005/8/layout/default"/>
    <dgm:cxn modelId="{C3766C51-7EEE-4B82-86FD-AA05CD9AA90B}" type="presParOf" srcId="{3DA1A220-7ECC-4EAA-B949-AA274B1BB8C0}" destId="{77812BEB-4882-4F4A-894B-3F1CD8E91B5A}" srcOrd="4" destOrd="0" presId="urn:microsoft.com/office/officeart/2005/8/layout/default"/>
    <dgm:cxn modelId="{5D0B48CF-B441-498A-946F-5F8B5F5AB4B6}" type="presParOf" srcId="{3DA1A220-7ECC-4EAA-B949-AA274B1BB8C0}" destId="{8A38E7DE-CB34-472B-BC8D-89DD9ECFFE68}" srcOrd="5" destOrd="0" presId="urn:microsoft.com/office/officeart/2005/8/layout/default"/>
    <dgm:cxn modelId="{C4B06AB5-0E0B-4DD6-BAEB-0115ACFBA428}" type="presParOf" srcId="{3DA1A220-7ECC-4EAA-B949-AA274B1BB8C0}" destId="{1F78988D-F96A-4080-B53A-07CC4BAFB74D}" srcOrd="6" destOrd="0" presId="urn:microsoft.com/office/officeart/2005/8/layout/default"/>
    <dgm:cxn modelId="{CD9F97A8-FB7C-4408-BF10-9D72C7F38B56}" type="presParOf" srcId="{3DA1A220-7ECC-4EAA-B949-AA274B1BB8C0}" destId="{4954325A-DA33-4285-8016-B8381E85DD31}" srcOrd="7" destOrd="0" presId="urn:microsoft.com/office/officeart/2005/8/layout/default"/>
    <dgm:cxn modelId="{1097E33C-F0FD-4D4D-817E-A92C83CF1072}" type="presParOf" srcId="{3DA1A220-7ECC-4EAA-B949-AA274B1BB8C0}" destId="{7ABF6BF3-4F74-4384-94DC-1C4AC5225511}"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167A68-D0D2-4970-A4C4-1F857DB0FFB9}">
      <dsp:nvSpPr>
        <dsp:cNvPr id="0" name=""/>
        <dsp:cNvSpPr/>
      </dsp:nvSpPr>
      <dsp:spPr>
        <a:xfrm>
          <a:off x="6866021" y="36239"/>
          <a:ext cx="3120918" cy="1872551"/>
        </a:xfrm>
        <a:prstGeom prst="rect">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1">
            <a:lnSpc>
              <a:spcPct val="90000"/>
            </a:lnSpc>
            <a:spcBef>
              <a:spcPct val="0"/>
            </a:spcBef>
            <a:spcAft>
              <a:spcPct val="35000"/>
            </a:spcAft>
          </a:pPr>
          <a:r>
            <a:rPr lang="fa-IR" sz="2000" b="1" kern="1200" dirty="0">
              <a:cs typeface="B Nazanin" panose="00000400000000000000" pitchFamily="2" charset="-78"/>
            </a:rPr>
            <a:t>انجام آزمون کلرسنجی مطابق با استانداردهای جمعیتی براساس راهنمای ایمنی آب آشامیدنی</a:t>
          </a:r>
        </a:p>
      </dsp:txBody>
      <dsp:txXfrm>
        <a:off x="6866021" y="36239"/>
        <a:ext cx="3120918" cy="1872551"/>
      </dsp:txXfrm>
    </dsp:sp>
    <dsp:sp modelId="{ECB1FBAB-F419-4509-A960-A65DDB7A4C6C}">
      <dsp:nvSpPr>
        <dsp:cNvPr id="0" name=""/>
        <dsp:cNvSpPr/>
      </dsp:nvSpPr>
      <dsp:spPr>
        <a:xfrm>
          <a:off x="3433010" y="36239"/>
          <a:ext cx="3120918" cy="1872551"/>
        </a:xfrm>
        <a:prstGeom prst="rect">
          <a:avLst/>
        </a:prstGeom>
        <a:gradFill rotWithShape="0">
          <a:gsLst>
            <a:gs pos="0">
              <a:schemeClr val="accent4">
                <a:hueOff val="-123153"/>
                <a:satOff val="3677"/>
                <a:lumOff val="1421"/>
                <a:alphaOff val="0"/>
                <a:tint val="96000"/>
                <a:lumMod val="104000"/>
              </a:schemeClr>
            </a:gs>
            <a:gs pos="100000">
              <a:schemeClr val="accent4">
                <a:hueOff val="-123153"/>
                <a:satOff val="3677"/>
                <a:lumOff val="1421"/>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just" defTabSz="800100" rtl="1">
            <a:lnSpc>
              <a:spcPct val="90000"/>
            </a:lnSpc>
            <a:spcBef>
              <a:spcPct val="0"/>
            </a:spcBef>
            <a:spcAft>
              <a:spcPct val="35000"/>
            </a:spcAft>
          </a:pPr>
          <a:r>
            <a:rPr lang="fa-IR" sz="1800" b="1" kern="1200" dirty="0">
              <a:cs typeface="B Nazanin" panose="00000400000000000000" pitchFamily="2" charset="-78"/>
            </a:rPr>
            <a:t>ارسال فصلی شاخص‌های شبکه توزیع(کلر، کدورت، میکروبی) در راستای راهنمای مدیریت ایمن سامانه‌های آب آشامیدنی</a:t>
          </a:r>
        </a:p>
      </dsp:txBody>
      <dsp:txXfrm>
        <a:off x="3433010" y="36239"/>
        <a:ext cx="3120918" cy="1872551"/>
      </dsp:txXfrm>
    </dsp:sp>
    <dsp:sp modelId="{77812BEB-4882-4F4A-894B-3F1CD8E91B5A}">
      <dsp:nvSpPr>
        <dsp:cNvPr id="0" name=""/>
        <dsp:cNvSpPr/>
      </dsp:nvSpPr>
      <dsp:spPr>
        <a:xfrm>
          <a:off x="0" y="36239"/>
          <a:ext cx="3120918" cy="1872551"/>
        </a:xfrm>
        <a:prstGeom prst="rect">
          <a:avLst/>
        </a:prstGeom>
        <a:gradFill rotWithShape="0">
          <a:gsLst>
            <a:gs pos="0">
              <a:schemeClr val="accent4">
                <a:hueOff val="-246306"/>
                <a:satOff val="7355"/>
                <a:lumOff val="2843"/>
                <a:alphaOff val="0"/>
                <a:tint val="96000"/>
                <a:lumMod val="104000"/>
              </a:schemeClr>
            </a:gs>
            <a:gs pos="100000">
              <a:schemeClr val="accent4">
                <a:hueOff val="-246306"/>
                <a:satOff val="7355"/>
                <a:lumOff val="2843"/>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rtl="1">
            <a:lnSpc>
              <a:spcPct val="90000"/>
            </a:lnSpc>
            <a:spcBef>
              <a:spcPct val="0"/>
            </a:spcBef>
            <a:spcAft>
              <a:spcPct val="35000"/>
            </a:spcAft>
          </a:pPr>
          <a:r>
            <a:rPr lang="fa-IR" sz="2400" b="1" kern="1200" dirty="0">
              <a:cs typeface="B Nazanin" panose="00000400000000000000" pitchFamily="2" charset="-78"/>
            </a:rPr>
            <a:t>لزوم مستندسازی نتایج آزمون‌های کلرسنجی بخش شهری و روستایی</a:t>
          </a:r>
        </a:p>
      </dsp:txBody>
      <dsp:txXfrm>
        <a:off x="0" y="36239"/>
        <a:ext cx="3120918" cy="1872551"/>
      </dsp:txXfrm>
    </dsp:sp>
    <dsp:sp modelId="{1F78988D-F96A-4080-B53A-07CC4BAFB74D}">
      <dsp:nvSpPr>
        <dsp:cNvPr id="0" name=""/>
        <dsp:cNvSpPr/>
      </dsp:nvSpPr>
      <dsp:spPr>
        <a:xfrm>
          <a:off x="6866021" y="2257121"/>
          <a:ext cx="3120918" cy="1872551"/>
        </a:xfrm>
        <a:prstGeom prst="rect">
          <a:avLst/>
        </a:prstGeom>
        <a:gradFill rotWithShape="0">
          <a:gsLst>
            <a:gs pos="0">
              <a:schemeClr val="accent4">
                <a:hueOff val="-369459"/>
                <a:satOff val="11032"/>
                <a:lumOff val="4264"/>
                <a:alphaOff val="0"/>
                <a:tint val="96000"/>
                <a:lumMod val="104000"/>
              </a:schemeClr>
            </a:gs>
            <a:gs pos="100000">
              <a:schemeClr val="accent4">
                <a:hueOff val="-369459"/>
                <a:satOff val="11032"/>
                <a:lumOff val="4264"/>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1">
            <a:lnSpc>
              <a:spcPct val="90000"/>
            </a:lnSpc>
            <a:spcBef>
              <a:spcPct val="0"/>
            </a:spcBef>
            <a:spcAft>
              <a:spcPct val="35000"/>
            </a:spcAft>
          </a:pPr>
          <a:r>
            <a:rPr lang="fa-IR" sz="2100" b="1" kern="1200" dirty="0">
              <a:cs typeface="B Nazanin" panose="00000400000000000000" pitchFamily="2" charset="-78"/>
            </a:rPr>
            <a:t>لزوم اعمال مراقبت در استفاده از قنوات به‌عنوان منابع آب شرب</a:t>
          </a:r>
        </a:p>
      </dsp:txBody>
      <dsp:txXfrm>
        <a:off x="6866021" y="2257121"/>
        <a:ext cx="3120918" cy="1872551"/>
      </dsp:txXfrm>
    </dsp:sp>
    <dsp:sp modelId="{7ABF6BF3-4F74-4384-94DC-1C4AC5225511}">
      <dsp:nvSpPr>
        <dsp:cNvPr id="0" name=""/>
        <dsp:cNvSpPr/>
      </dsp:nvSpPr>
      <dsp:spPr>
        <a:xfrm>
          <a:off x="3422524" y="2236387"/>
          <a:ext cx="3120918" cy="1872551"/>
        </a:xfrm>
        <a:prstGeom prst="rect">
          <a:avLst/>
        </a:prstGeom>
        <a:gradFill rotWithShape="0">
          <a:gsLst>
            <a:gs pos="0">
              <a:schemeClr val="accent4">
                <a:hueOff val="-492612"/>
                <a:satOff val="14709"/>
                <a:lumOff val="5686"/>
                <a:alphaOff val="0"/>
                <a:tint val="96000"/>
                <a:lumMod val="104000"/>
              </a:schemeClr>
            </a:gs>
            <a:gs pos="100000">
              <a:schemeClr val="accent4">
                <a:hueOff val="-492612"/>
                <a:satOff val="14709"/>
                <a:lumOff val="5686"/>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1">
            <a:lnSpc>
              <a:spcPct val="90000"/>
            </a:lnSpc>
            <a:spcBef>
              <a:spcPct val="0"/>
            </a:spcBef>
            <a:spcAft>
              <a:spcPct val="35000"/>
            </a:spcAft>
          </a:pPr>
          <a:r>
            <a:rPr lang="fa-IR" sz="2100" b="1" kern="1200" dirty="0" smtClean="0">
              <a:cs typeface="B Nazanin" panose="00000400000000000000" pitchFamily="2" charset="-78"/>
            </a:rPr>
            <a:t>افزایش کنترل و نظارت بر بهداشت آب در روستاها</a:t>
          </a:r>
          <a:endParaRPr lang="fa-IR" sz="2100" b="1" kern="1200" dirty="0">
            <a:cs typeface="B Nazanin" panose="00000400000000000000" pitchFamily="2" charset="-78"/>
          </a:endParaRPr>
        </a:p>
      </dsp:txBody>
      <dsp:txXfrm>
        <a:off x="3422524" y="2236387"/>
        <a:ext cx="3120918" cy="187255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2BE8658-2DA1-4763-8890-71940514A9F4}" type="datetimeFigureOut">
              <a:rPr lang="fa-IR" smtClean="0"/>
              <a:t>16/01/1446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8ECC2FFF-27F6-4A5F-B7E2-A3D65813B178}" type="slidenum">
              <a:rPr lang="fa-IR" smtClean="0"/>
              <a:t>‹#›</a:t>
            </a:fld>
            <a:endParaRPr lang="fa-IR"/>
          </a:p>
        </p:txBody>
      </p:sp>
    </p:spTree>
    <p:extLst>
      <p:ext uri="{BB962C8B-B14F-4D97-AF65-F5344CB8AC3E}">
        <p14:creationId xmlns:p14="http://schemas.microsoft.com/office/powerpoint/2010/main" val="2631349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ECC2FFF-27F6-4A5F-B7E2-A3D65813B178}" type="slidenum">
              <a:rPr lang="fa-IR" smtClean="0"/>
              <a:t>1</a:t>
            </a:fld>
            <a:endParaRPr lang="fa-IR"/>
          </a:p>
        </p:txBody>
      </p:sp>
    </p:spTree>
    <p:extLst>
      <p:ext uri="{BB962C8B-B14F-4D97-AF65-F5344CB8AC3E}">
        <p14:creationId xmlns:p14="http://schemas.microsoft.com/office/powerpoint/2010/main" val="2086740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ECC2FFF-27F6-4A5F-B7E2-A3D65813B178}" type="slidenum">
              <a:rPr lang="fa-IR" smtClean="0"/>
              <a:t>24</a:t>
            </a:fld>
            <a:endParaRPr lang="fa-IR"/>
          </a:p>
        </p:txBody>
      </p:sp>
    </p:spTree>
    <p:extLst>
      <p:ext uri="{BB962C8B-B14F-4D97-AF65-F5344CB8AC3E}">
        <p14:creationId xmlns:p14="http://schemas.microsoft.com/office/powerpoint/2010/main" val="3327376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91963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2503611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267B66-C5A4-4BA4-824C-8BFD18F1E80A}"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28433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507943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267B66-C5A4-4BA4-824C-8BFD18F1E80A}"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55074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2901612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3376931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0273026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88373FD-01B7-48EC-B936-C94DE7664EC8}" type="datetime1">
              <a:rPr lang="en-US" smtClean="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FA28AD-5A76-452D-A0C7-2902A1856DAA}" type="slidenum">
              <a:rPr lang="en-US" smtClean="0"/>
              <a:pPr/>
              <a:t>‹#›</a:t>
            </a:fld>
            <a:endParaRPr lang="en-US" dirty="0"/>
          </a:p>
        </p:txBody>
      </p:sp>
    </p:spTree>
    <p:extLst>
      <p:ext uri="{BB962C8B-B14F-4D97-AF65-F5344CB8AC3E}">
        <p14:creationId xmlns:p14="http://schemas.microsoft.com/office/powerpoint/2010/main" val="2800210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752139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77D6645-ED12-42EC-A6FA-D7D53B1E8A52}" type="datetimeFigureOut">
              <a:rPr lang="fa-IR" smtClean="0"/>
              <a:t>16/01/1446</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059585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994889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77D6645-ED12-42EC-A6FA-D7D53B1E8A52}" type="datetimeFigureOut">
              <a:rPr lang="fa-IR" smtClean="0"/>
              <a:t>16/01/1446</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1862171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77D6645-ED12-42EC-A6FA-D7D53B1E8A52}" type="datetimeFigureOut">
              <a:rPr lang="fa-IR" smtClean="0"/>
              <a:t>16/01/1446</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3525684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7D6645-ED12-42EC-A6FA-D7D53B1E8A52}" type="datetimeFigureOut">
              <a:rPr lang="fa-IR" smtClean="0"/>
              <a:t>16/01/1446</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1953079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402149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77D6645-ED12-42EC-A6FA-D7D53B1E8A52}" type="datetimeFigureOut">
              <a:rPr lang="fa-IR" smtClean="0"/>
              <a:t>16/01/1446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267B66-C5A4-4BA4-824C-8BFD18F1E80A}" type="slidenum">
              <a:rPr lang="fa-IR" smtClean="0"/>
              <a:t>‹#›</a:t>
            </a:fld>
            <a:endParaRPr lang="fa-IR"/>
          </a:p>
        </p:txBody>
      </p:sp>
    </p:spTree>
    <p:extLst>
      <p:ext uri="{BB962C8B-B14F-4D97-AF65-F5344CB8AC3E}">
        <p14:creationId xmlns:p14="http://schemas.microsoft.com/office/powerpoint/2010/main" val="493774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77D6645-ED12-42EC-A6FA-D7D53B1E8A52}" type="datetimeFigureOut">
              <a:rPr lang="fa-IR" smtClean="0"/>
              <a:t>16/01/1446</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9267B66-C5A4-4BA4-824C-8BFD18F1E80A}" type="slidenum">
              <a:rPr lang="fa-IR" smtClean="0"/>
              <a:t>‹#›</a:t>
            </a:fld>
            <a:endParaRPr lang="fa-IR"/>
          </a:p>
        </p:txBody>
      </p:sp>
    </p:spTree>
    <p:extLst>
      <p:ext uri="{BB962C8B-B14F-4D97-AF65-F5344CB8AC3E}">
        <p14:creationId xmlns:p14="http://schemas.microsoft.com/office/powerpoint/2010/main" val="2755384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7.xml"/><Relationship Id="rId6" Type="http://schemas.openxmlformats.org/officeDocument/2006/relationships/slide" Target="slide3.xml"/><Relationship Id="rId5" Type="http://schemas.openxmlformats.org/officeDocument/2006/relationships/slide" Target="slide11.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7.xml"/><Relationship Id="rId5" Type="http://schemas.openxmlformats.org/officeDocument/2006/relationships/slide" Target="slide3.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SM1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72968" y="294968"/>
            <a:ext cx="1266178" cy="159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300750" y="1891884"/>
            <a:ext cx="7846142" cy="1685077"/>
          </a:xfrm>
          <a:prstGeom prst="rect">
            <a:avLst/>
          </a:prstGeom>
        </p:spPr>
        <p:txBody>
          <a:bodyPr wrap="square">
            <a:spAutoFit/>
          </a:bodyPr>
          <a:lstStyle/>
          <a:p>
            <a:pPr algn="ctr">
              <a:lnSpc>
                <a:spcPct val="150000"/>
              </a:lnSpc>
            </a:pPr>
            <a:r>
              <a:rPr lang="fa-IR" sz="3300" dirty="0">
                <a:solidFill>
                  <a:srgbClr val="00B050"/>
                </a:solidFill>
                <a:cs typeface="B Titr" panose="00000700000000000000" pitchFamily="2" charset="-78"/>
              </a:rPr>
              <a:t>انتظارات از مدیران </a:t>
            </a:r>
            <a:r>
              <a:rPr lang="fa-IR" sz="3300" dirty="0" smtClean="0">
                <a:solidFill>
                  <a:srgbClr val="00B050"/>
                </a:solidFill>
                <a:cs typeface="B Titr" panose="00000700000000000000" pitchFamily="2" charset="-78"/>
              </a:rPr>
              <a:t>امور آب و فاضلاب </a:t>
            </a:r>
            <a:r>
              <a:rPr lang="fa-IR" sz="3300" dirty="0">
                <a:solidFill>
                  <a:srgbClr val="00B050"/>
                </a:solidFill>
                <a:cs typeface="B Titr" panose="00000700000000000000" pitchFamily="2" charset="-78"/>
              </a:rPr>
              <a:t>شهرستان </a:t>
            </a:r>
            <a:r>
              <a:rPr lang="fa-IR" sz="3300" dirty="0" smtClean="0">
                <a:solidFill>
                  <a:srgbClr val="00B050"/>
                </a:solidFill>
                <a:cs typeface="B Titr" panose="00000700000000000000" pitchFamily="2" charset="-78"/>
              </a:rPr>
              <a:t>ها</a:t>
            </a:r>
          </a:p>
          <a:p>
            <a:pPr algn="ctr">
              <a:lnSpc>
                <a:spcPct val="150000"/>
              </a:lnSpc>
            </a:pPr>
            <a:r>
              <a:rPr lang="fa-IR" sz="3600" dirty="0" smtClean="0">
                <a:solidFill>
                  <a:srgbClr val="00B0F0"/>
                </a:solidFill>
                <a:cs typeface="B Titr" panose="00000700000000000000" pitchFamily="2" charset="-78"/>
              </a:rPr>
              <a:t> </a:t>
            </a:r>
            <a:r>
              <a:rPr lang="fa-IR" sz="3600" dirty="0">
                <a:solidFill>
                  <a:srgbClr val="00B0F0"/>
                </a:solidFill>
                <a:cs typeface="B Titr" panose="00000700000000000000" pitchFamily="2" charset="-78"/>
              </a:rPr>
              <a:t>درخصوص </a:t>
            </a:r>
            <a:r>
              <a:rPr lang="fa-IR" sz="3600" dirty="0" smtClean="0">
                <a:solidFill>
                  <a:srgbClr val="00B0F0"/>
                </a:solidFill>
                <a:cs typeface="B Titr" panose="00000700000000000000" pitchFamily="2" charset="-78"/>
              </a:rPr>
              <a:t>مسائل مربوط به </a:t>
            </a:r>
            <a:r>
              <a:rPr lang="fa-IR" sz="3600" dirty="0">
                <a:solidFill>
                  <a:srgbClr val="00B0F0"/>
                </a:solidFill>
                <a:cs typeface="B Titr" panose="00000700000000000000" pitchFamily="2" charset="-78"/>
              </a:rPr>
              <a:t>کیفیت آب شرب </a:t>
            </a:r>
          </a:p>
        </p:txBody>
      </p:sp>
      <p:sp>
        <p:nvSpPr>
          <p:cNvPr id="6" name="Rectangle 5"/>
          <p:cNvSpPr/>
          <p:nvPr/>
        </p:nvSpPr>
        <p:spPr>
          <a:xfrm>
            <a:off x="5414144" y="5515586"/>
            <a:ext cx="1782860" cy="400110"/>
          </a:xfrm>
          <a:prstGeom prst="rect">
            <a:avLst/>
          </a:prstGeom>
        </p:spPr>
        <p:txBody>
          <a:bodyPr wrap="none">
            <a:spAutoFit/>
          </a:bodyPr>
          <a:lstStyle/>
          <a:p>
            <a:r>
              <a:rPr lang="fa-IR" sz="2000" dirty="0" smtClean="0">
                <a:solidFill>
                  <a:srgbClr val="00B050"/>
                </a:solidFill>
                <a:cs typeface="B Titr" panose="00000700000000000000" pitchFamily="2" charset="-78"/>
              </a:rPr>
              <a:t>مردادماه- 1403</a:t>
            </a:r>
            <a:endParaRPr lang="fa-IR" sz="2000" dirty="0"/>
          </a:p>
        </p:txBody>
      </p:sp>
    </p:spTree>
    <p:extLst>
      <p:ext uri="{BB962C8B-B14F-4D97-AF65-F5344CB8AC3E}">
        <p14:creationId xmlns:p14="http://schemas.microsoft.com/office/powerpoint/2010/main" val="1278220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59635775"/>
              </p:ext>
            </p:extLst>
          </p:nvPr>
        </p:nvGraphicFramePr>
        <p:xfrm>
          <a:off x="560440" y="221224"/>
          <a:ext cx="11238270" cy="6354574"/>
        </p:xfrm>
        <a:graphic>
          <a:graphicData uri="http://schemas.openxmlformats.org/drawingml/2006/table">
            <a:tbl>
              <a:tblPr rtl="1"/>
              <a:tblGrid>
                <a:gridCol w="818707">
                  <a:extLst>
                    <a:ext uri="{9D8B030D-6E8A-4147-A177-3AD203B41FA5}">
                      <a16:colId xmlns:a16="http://schemas.microsoft.com/office/drawing/2014/main" val="3090491467"/>
                    </a:ext>
                  </a:extLst>
                </a:gridCol>
                <a:gridCol w="4918416">
                  <a:extLst>
                    <a:ext uri="{9D8B030D-6E8A-4147-A177-3AD203B41FA5}">
                      <a16:colId xmlns:a16="http://schemas.microsoft.com/office/drawing/2014/main" val="3591056637"/>
                    </a:ext>
                  </a:extLst>
                </a:gridCol>
                <a:gridCol w="4420910">
                  <a:extLst>
                    <a:ext uri="{9D8B030D-6E8A-4147-A177-3AD203B41FA5}">
                      <a16:colId xmlns:a16="http://schemas.microsoft.com/office/drawing/2014/main" val="2135187461"/>
                    </a:ext>
                  </a:extLst>
                </a:gridCol>
                <a:gridCol w="1080237">
                  <a:extLst>
                    <a:ext uri="{9D8B030D-6E8A-4147-A177-3AD203B41FA5}">
                      <a16:colId xmlns:a16="http://schemas.microsoft.com/office/drawing/2014/main" val="894583047"/>
                    </a:ext>
                  </a:extLst>
                </a:gridCol>
              </a:tblGrid>
              <a:tr h="258291">
                <a:tc>
                  <a:txBody>
                    <a:bodyPr/>
                    <a:lstStyle/>
                    <a:p>
                      <a:pPr algn="ctr" rtl="1" fontAlgn="ctr"/>
                      <a:r>
                        <a:rPr lang="fa-IR" sz="1600" b="0" i="0" u="none" strike="noStrike" dirty="0">
                          <a:solidFill>
                            <a:srgbClr val="000000"/>
                          </a:solidFill>
                          <a:effectLst/>
                          <a:latin typeface="B Titr" panose="00000700000000000000" pitchFamily="2" charset="-78"/>
                          <a:cs typeface="B Zar" panose="00000400000000000000" pitchFamily="2" charset="-78"/>
                        </a:rPr>
                        <a:t>ردیف</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600" b="0" i="0" u="none" strike="noStrike">
                          <a:solidFill>
                            <a:srgbClr val="000000"/>
                          </a:solidFill>
                          <a:effectLst/>
                          <a:latin typeface="B Titr" panose="00000700000000000000" pitchFamily="2" charset="-78"/>
                          <a:cs typeface="B Zar" panose="00000400000000000000" pitchFamily="2" charset="-78"/>
                        </a:rPr>
                        <a:t>عنوان شاخص</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600" b="0" i="0" u="none" strike="noStrike">
                          <a:solidFill>
                            <a:srgbClr val="000000"/>
                          </a:solidFill>
                          <a:effectLst/>
                          <a:latin typeface="B Titr" panose="00000700000000000000" pitchFamily="2" charset="-78"/>
                          <a:cs typeface="B Zar" panose="00000400000000000000" pitchFamily="2" charset="-78"/>
                        </a:rPr>
                        <a:t>توضیح شاخص</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600" b="0" i="0" u="none" strike="noStrike">
                          <a:solidFill>
                            <a:srgbClr val="000000"/>
                          </a:solidFill>
                          <a:effectLst/>
                          <a:latin typeface="B Titr" panose="00000700000000000000" pitchFamily="2" charset="-78"/>
                          <a:cs typeface="B Zar" panose="00000400000000000000" pitchFamily="2" charset="-78"/>
                        </a:rPr>
                        <a:t>حداکثر امتیاز</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487419489"/>
                  </a:ext>
                </a:extLst>
              </a:tr>
              <a:tr h="1023178">
                <a:tc>
                  <a:txBody>
                    <a:bodyPr/>
                    <a:lstStyle/>
                    <a:p>
                      <a:pPr algn="ctr" rtl="0" fontAlgn="ctr"/>
                      <a:r>
                        <a:rPr lang="en-US" sz="1600" b="0" i="0" u="none" strike="noStrike" dirty="0" smtClean="0">
                          <a:solidFill>
                            <a:srgbClr val="000000"/>
                          </a:solidFill>
                          <a:effectLst/>
                          <a:latin typeface="B Nazanin" panose="00000400000000000000" pitchFamily="2" charset="-78"/>
                          <a:cs typeface="B Zar" panose="00000400000000000000" pitchFamily="2" charset="-78"/>
                        </a:rPr>
                        <a:t> 13</a:t>
                      </a:r>
                      <a:endParaRPr lang="fa-IR" sz="1600" b="0" i="0" u="none" strike="noStrike" dirty="0">
                        <a:solidFill>
                          <a:srgbClr val="000000"/>
                        </a:solidFill>
                        <a:effectLst/>
                        <a:latin typeface="B Nazanin" panose="00000400000000000000" pitchFamily="2" charset="-78"/>
                        <a:cs typeface="B Zar" panose="00000400000000000000" pitchFamily="2" charset="-78"/>
                      </a:endParaRP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مطلوبيت آزمون هاي ميكروبي (براساس نتايج مركز بهداشت)</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600" b="0" i="0" u="none" strike="noStrike">
                          <a:solidFill>
                            <a:srgbClr val="000000"/>
                          </a:solidFill>
                          <a:effectLst/>
                          <a:latin typeface="B Nazanin" panose="00000400000000000000" pitchFamily="2" charset="-78"/>
                          <a:cs typeface="B Zar" panose="00000400000000000000" pitchFamily="2" charset="-78"/>
                        </a:rPr>
                        <a:t>گزارشهای ماهیانه با تاییدیه مرکزبهداشت شهرستان بر اساس راهنمای مدیریت ایمن سامانه‌های آبرسانی- برای هر سامانه وضعیت عالی امتیاز کامل، وضعیت خوب 50% امتیاز و وضعیت متوسط و ضعیف نمره صفر تعلق می‌گیرد. به منظور محاسبه امتیاز نهایی از میانگین وضعیت کیفی کلیه سامانه‌ها استفاده می‌شود.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3678399"/>
                  </a:ext>
                </a:extLst>
              </a:tr>
              <a:tr h="513253">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14</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بازديد و نظارت بر عملكرد و فعاليت هاي آزمايشگاهي كارشناسان و پيگيري امور آزمايشگاه ها</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 </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25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4808708"/>
                  </a:ext>
                </a:extLst>
              </a:tr>
              <a:tr h="513253">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اجراي برنامه ايمني آب در شهر و روستا و كسب گواهينامه از مركز بهداشت</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 </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8019259"/>
                  </a:ext>
                </a:extLst>
              </a:tr>
              <a:tr h="516241">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16</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پاسخگویی به موقع مکاتبات </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در صورت قصور در پاسخ‌گویی و پیگیری هر نامه 50 امتیاز کسر می‌گردد.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828490"/>
                  </a:ext>
                </a:extLst>
              </a:tr>
              <a:tr h="1023178">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17</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برگزاری حداقل ۴ جلسه مشترک بررسی وضعیت کیفیت آب شرب شهرها و روستاها در طول سال ( در شهرستان هاي اجراكننده برنامه ايمني آب در قالب کارگروه ایمنی آب شهرستان برگزار گردد)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صورتجلسات- حضور مدیر آبفا در حداقل یکی از جلسات الزامی است</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024251"/>
                  </a:ext>
                </a:extLst>
              </a:tr>
              <a:tr h="513253">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18</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Zar" panose="00000400000000000000" pitchFamily="2" charset="-78"/>
                        </a:rPr>
                        <a:t>شستشوی سالیانه مخازن با تاییدیه مرکز پایش و اطلاع مرکز بهداشت شهرستان</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فرم گزارش شستشوی مخازن</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8165484"/>
                  </a:ext>
                </a:extLst>
              </a:tr>
              <a:tr h="768216">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19</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Zar" panose="00000400000000000000" pitchFamily="2" charset="-78"/>
                        </a:rPr>
                        <a:t>حداقل ۴ بازدید بهداشتی مشترک با مرکز بهداشت در طول سال شامل نمونه‌برداری مشترک، بازدید بهداشتی از وضعیت سامانه‌های آب شهرستان و غیره</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گزارش بازدید و پیگیریهای موثر</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6810852"/>
                  </a:ext>
                </a:extLst>
              </a:tr>
              <a:tr h="513253">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20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Zar" panose="00000400000000000000" pitchFamily="2" charset="-78"/>
                        </a:rPr>
                        <a:t>شرکت مدیر امور در دوره‌های آموزشی مرتبط با اصول بهداشت آب </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حداقل یک دوره مرتبط با بهداشت آب</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25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7214328"/>
                  </a:ext>
                </a:extLst>
              </a:tr>
              <a:tr h="513253">
                <a:tc>
                  <a:txBody>
                    <a:bodyPr/>
                    <a:lstStyle/>
                    <a:p>
                      <a:pPr algn="ctr" rtl="0" fontAlgn="ctr"/>
                      <a:r>
                        <a:rPr lang="fa-IR" sz="1600" b="0" i="0" u="none" strike="noStrike">
                          <a:solidFill>
                            <a:srgbClr val="000000"/>
                          </a:solidFill>
                          <a:effectLst/>
                          <a:latin typeface="B Nazanin" panose="00000400000000000000" pitchFamily="2" charset="-78"/>
                          <a:cs typeface="B Zar" panose="00000400000000000000" pitchFamily="2" charset="-78"/>
                        </a:rPr>
                        <a:t>21</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Zar" panose="00000400000000000000" pitchFamily="2" charset="-78"/>
                        </a:rPr>
                        <a:t>تهیه و انتشار حداقل دو خبر سالیانه مرتبط با سلامت و بهداشت آب شهرستان</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Zar" panose="00000400000000000000" pitchFamily="2" charset="-78"/>
                        </a:rPr>
                        <a:t>لینک خبر</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Zar" panose="00000400000000000000" pitchFamily="2" charset="-78"/>
                        </a:rPr>
                        <a:t>25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8503199"/>
                  </a:ext>
                </a:extLst>
              </a:tr>
            </a:tbl>
          </a:graphicData>
        </a:graphic>
      </p:graphicFrame>
    </p:spTree>
    <p:extLst>
      <p:ext uri="{BB962C8B-B14F-4D97-AF65-F5344CB8AC3E}">
        <p14:creationId xmlns:p14="http://schemas.microsoft.com/office/powerpoint/2010/main" val="3853125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48884DC-9D15-4881-8119-FFD58231BE88}" type="slidenum">
              <a:rPr lang="en-US" smtClean="0"/>
              <a:t>11</a:t>
            </a:fld>
            <a:endParaRPr lang="en-US"/>
          </a:p>
        </p:txBody>
      </p:sp>
      <p:pic>
        <p:nvPicPr>
          <p:cNvPr id="2" name="Picture 1"/>
          <p:cNvPicPr>
            <a:picLocks noChangeAspect="1"/>
          </p:cNvPicPr>
          <p:nvPr/>
        </p:nvPicPr>
        <p:blipFill rotWithShape="1">
          <a:blip r:embed="rId2"/>
          <a:srcRect l="3425" t="2694" r="5405" b="10678"/>
          <a:stretch/>
        </p:blipFill>
        <p:spPr>
          <a:xfrm>
            <a:off x="3995342" y="1256724"/>
            <a:ext cx="3806555" cy="4703139"/>
          </a:xfrm>
          <a:prstGeom prst="rect">
            <a:avLst/>
          </a:prstGeom>
          <a:ln w="228600" cap="sq" cmpd="thickThin">
            <a:solidFill>
              <a:schemeClr val="bg2">
                <a:lumMod val="50000"/>
              </a:schemeClr>
            </a:solidFill>
            <a:prstDash val="solid"/>
            <a:miter lim="800000"/>
          </a:ln>
          <a:effectLst>
            <a:innerShdw blurRad="76200">
              <a:srgbClr val="000000"/>
            </a:innerShdw>
          </a:effectLst>
        </p:spPr>
      </p:pic>
      <p:sp>
        <p:nvSpPr>
          <p:cNvPr id="6" name="Rectangle 5"/>
          <p:cNvSpPr/>
          <p:nvPr/>
        </p:nvSpPr>
        <p:spPr>
          <a:xfrm>
            <a:off x="2953022" y="320663"/>
            <a:ext cx="6276077" cy="523220"/>
          </a:xfrm>
          <a:prstGeom prst="rect">
            <a:avLst/>
          </a:prstGeom>
        </p:spPr>
        <p:txBody>
          <a:bodyPr wrap="none">
            <a:spAutoFit/>
          </a:bodyPr>
          <a:lstStyle/>
          <a:p>
            <a:r>
              <a:rPr lang="fa-IR" sz="2800" dirty="0" smtClean="0">
                <a:solidFill>
                  <a:prstClr val="black"/>
                </a:solidFill>
                <a:effectLst>
                  <a:outerShdw blurRad="38100" dist="38100" dir="2700000" algn="tl">
                    <a:srgbClr val="000000">
                      <a:alpha val="43137"/>
                    </a:srgbClr>
                  </a:outerShdw>
                </a:effectLst>
                <a:cs typeface="B Titr" panose="00000700000000000000" pitchFamily="2" charset="-78"/>
              </a:rPr>
              <a:t>راهنمای مدیریت ایمن سامانه های آب آشامیدنی</a:t>
            </a:r>
            <a:endParaRPr lang="fa-IR" dirty="0"/>
          </a:p>
        </p:txBody>
      </p:sp>
    </p:spTree>
    <p:extLst>
      <p:ext uri="{BB962C8B-B14F-4D97-AF65-F5344CB8AC3E}">
        <p14:creationId xmlns:p14="http://schemas.microsoft.com/office/powerpoint/2010/main" val="197977862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48884DC-9D15-4881-8119-FFD58231BE88}" type="slidenum">
              <a:rPr lang="en-US" smtClean="0"/>
              <a:t>12</a:t>
            </a:fld>
            <a:endParaRPr lang="en-US"/>
          </a:p>
        </p:txBody>
      </p:sp>
      <p:pic>
        <p:nvPicPr>
          <p:cNvPr id="5" name="Picture 4"/>
          <p:cNvPicPr>
            <a:picLocks noChangeAspect="1"/>
          </p:cNvPicPr>
          <p:nvPr/>
        </p:nvPicPr>
        <p:blipFill>
          <a:blip r:embed="rId2"/>
          <a:stretch>
            <a:fillRect/>
          </a:stretch>
        </p:blipFill>
        <p:spPr>
          <a:xfrm>
            <a:off x="4616756" y="1312606"/>
            <a:ext cx="3583845" cy="4424000"/>
          </a:xfrm>
          <a:prstGeom prst="rect">
            <a:avLst/>
          </a:prstGeom>
          <a:ln>
            <a:solidFill>
              <a:schemeClr val="bg2">
                <a:lumMod val="50000"/>
              </a:schemeClr>
            </a:solidFill>
          </a:ln>
        </p:spPr>
      </p:pic>
      <p:sp>
        <p:nvSpPr>
          <p:cNvPr id="2" name="Rectangle 1"/>
          <p:cNvSpPr/>
          <p:nvPr/>
        </p:nvSpPr>
        <p:spPr>
          <a:xfrm>
            <a:off x="3715505" y="264562"/>
            <a:ext cx="4354077" cy="523220"/>
          </a:xfrm>
          <a:prstGeom prst="rect">
            <a:avLst/>
          </a:prstGeom>
        </p:spPr>
        <p:txBody>
          <a:bodyPr wrap="none">
            <a:spAutoFit/>
          </a:bodyPr>
          <a:lstStyle/>
          <a:p>
            <a:r>
              <a:rPr lang="fa-IR" sz="2800" dirty="0" smtClean="0">
                <a:solidFill>
                  <a:prstClr val="black"/>
                </a:solidFill>
                <a:effectLst>
                  <a:outerShdw blurRad="38100" dist="38100" dir="2700000" algn="tl">
                    <a:srgbClr val="000000">
                      <a:alpha val="43137"/>
                    </a:srgbClr>
                  </a:outerShdw>
                </a:effectLst>
                <a:cs typeface="B Titr" panose="00000700000000000000" pitchFamily="2" charset="-78"/>
              </a:rPr>
              <a:t>نظارت بر تانکرهای آبرسانی سیار</a:t>
            </a:r>
            <a:endParaRPr lang="fa-IR" sz="2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5573" y="1312606"/>
            <a:ext cx="3510117" cy="4424000"/>
          </a:xfrm>
          <a:prstGeom prst="rect">
            <a:avLst/>
          </a:prstGeom>
          <a:ln>
            <a:solidFill>
              <a:schemeClr val="bg2">
                <a:lumMod val="50000"/>
              </a:schemeClr>
            </a:solidFill>
          </a:ln>
        </p:spPr>
      </p:pic>
      <p:pic>
        <p:nvPicPr>
          <p:cNvPr id="7" name="Picture 6"/>
          <p:cNvPicPr>
            <a:picLocks noChangeAspect="1"/>
          </p:cNvPicPr>
          <p:nvPr/>
        </p:nvPicPr>
        <p:blipFill>
          <a:blip r:embed="rId4"/>
          <a:stretch>
            <a:fillRect/>
          </a:stretch>
        </p:blipFill>
        <p:spPr>
          <a:xfrm>
            <a:off x="751949" y="1312606"/>
            <a:ext cx="3467100" cy="4424000"/>
          </a:xfrm>
          <a:prstGeom prst="rect">
            <a:avLst/>
          </a:prstGeom>
          <a:ln>
            <a:solidFill>
              <a:schemeClr val="bg2">
                <a:lumMod val="50000"/>
              </a:schemeClr>
            </a:solidFill>
          </a:ln>
        </p:spPr>
      </p:pic>
    </p:spTree>
    <p:extLst>
      <p:ext uri="{BB962C8B-B14F-4D97-AF65-F5344CB8AC3E}">
        <p14:creationId xmlns:p14="http://schemas.microsoft.com/office/powerpoint/2010/main" val="1003988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023418" y="1976283"/>
            <a:ext cx="5914103" cy="2743201"/>
            <a:chOff x="3642001" y="4473520"/>
            <a:chExt cx="1755582" cy="1755582"/>
          </a:xfrm>
          <a:solidFill>
            <a:srgbClr val="00B050"/>
          </a:solidFill>
          <a:scene3d>
            <a:camera prst="orthographicFront"/>
            <a:lightRig rig="flat" dir="t"/>
          </a:scene3d>
        </p:grpSpPr>
        <p:sp>
          <p:nvSpPr>
            <p:cNvPr id="5" name="Oval 4"/>
            <p:cNvSpPr/>
            <p:nvPr/>
          </p:nvSpPr>
          <p:spPr>
            <a:xfrm>
              <a:off x="3642001" y="4473520"/>
              <a:ext cx="1755582" cy="1755582"/>
            </a:xfrm>
            <a:prstGeom prst="ellipse">
              <a:avLst/>
            </a:prstGeom>
            <a:grpFill/>
            <a:sp3d prstMaterial="plastic">
              <a:bevelT w="120900" h="88900"/>
              <a:bevelB w="88900" h="31750" prst="angle"/>
            </a:sp3d>
          </p:spPr>
          <p:style>
            <a:lnRef idx="0">
              <a:schemeClr val="lt1">
                <a:hueOff val="0"/>
                <a:satOff val="0"/>
                <a:lumOff val="0"/>
                <a:alphaOff val="0"/>
              </a:schemeClr>
            </a:lnRef>
            <a:fillRef idx="1">
              <a:scrgbClr r="0" g="0" b="0"/>
            </a:fillRef>
            <a:effectRef idx="1">
              <a:schemeClr val="accent2">
                <a:shade val="80000"/>
                <a:alpha val="50000"/>
                <a:hueOff val="-34"/>
                <a:satOff val="-506"/>
                <a:lumOff val="2651"/>
                <a:alphaOff val="-16667"/>
              </a:schemeClr>
            </a:effectRef>
            <a:fontRef idx="minor">
              <a:schemeClr val="tx1"/>
            </a:fontRef>
          </p:style>
        </p:sp>
        <p:sp>
          <p:nvSpPr>
            <p:cNvPr id="6" name="Oval 4"/>
            <p:cNvSpPr txBox="1"/>
            <p:nvPr/>
          </p:nvSpPr>
          <p:spPr>
            <a:xfrm>
              <a:off x="3837713" y="4730619"/>
              <a:ext cx="1241384" cy="1241384"/>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r>
                <a:rPr lang="fa-IR" sz="3200" b="1" kern="1200" dirty="0" smtClean="0">
                  <a:cs typeface="B Titr" panose="00000700000000000000" pitchFamily="2" charset="-78"/>
                </a:rPr>
                <a:t>برنامه ایمنی آب</a:t>
              </a:r>
            </a:p>
            <a:p>
              <a:pPr algn="ctr" defTabSz="977900" rtl="1">
                <a:lnSpc>
                  <a:spcPct val="90000"/>
                </a:lnSpc>
                <a:spcBef>
                  <a:spcPct val="0"/>
                </a:spcBef>
                <a:spcAft>
                  <a:spcPct val="35000"/>
                </a:spcAft>
              </a:pPr>
              <a:r>
                <a:rPr lang="en-US" altLang="en-US" sz="3200" b="1" dirty="0">
                  <a:solidFill>
                    <a:srgbClr val="003399"/>
                  </a:solidFill>
                  <a:latin typeface="Times New Roman" panose="02020603050405020304" pitchFamily="18" charset="0"/>
                  <a:cs typeface="Times New Roman" panose="02020603050405020304" pitchFamily="18" charset="0"/>
                </a:rPr>
                <a:t>Water Safety </a:t>
              </a:r>
              <a:r>
                <a:rPr lang="en-US" altLang="en-US" sz="3200" b="1" dirty="0" smtClean="0">
                  <a:solidFill>
                    <a:srgbClr val="003399"/>
                  </a:solidFill>
                  <a:latin typeface="Times New Roman" panose="02020603050405020304" pitchFamily="18" charset="0"/>
                  <a:cs typeface="Times New Roman" panose="02020603050405020304" pitchFamily="18" charset="0"/>
                </a:rPr>
                <a:t>Plan</a:t>
              </a:r>
              <a:endParaRPr lang="en-US" altLang="en-US" sz="3600" b="1" dirty="0">
                <a:solidFill>
                  <a:srgbClr val="003399"/>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615938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215149" y="518579"/>
            <a:ext cx="5995446" cy="451765"/>
          </a:xfrm>
        </p:spPr>
        <p:txBody>
          <a:bodyPr>
            <a:normAutofit fontScale="90000"/>
          </a:bodyPr>
          <a:lstStyle/>
          <a:p>
            <a:pPr algn="ctr" rtl="1" eaLnBrk="1" hangingPunct="1"/>
            <a:r>
              <a:rPr lang="en-US" sz="2400" dirty="0">
                <a:solidFill>
                  <a:schemeClr val="tx1"/>
                </a:solidFill>
                <a:cs typeface="B Titr" pitchFamily="2" charset="-78"/>
              </a:rPr>
              <a:t> </a:t>
            </a:r>
            <a:r>
              <a:rPr lang="fa-IR" sz="2400" dirty="0">
                <a:solidFill>
                  <a:schemeClr val="tx1"/>
                </a:solidFill>
                <a:cs typeface="B Titr" pitchFamily="2" charset="-78"/>
              </a:rPr>
              <a:t>لزوم اجراي برنامه ايمني آب از ديدگاه اسناد بالا دستي</a:t>
            </a:r>
            <a:endParaRPr lang="fa-IR" sz="4800" dirty="0">
              <a:solidFill>
                <a:schemeClr val="tx1"/>
              </a:solidFill>
              <a:cs typeface="B Titr" pitchFamily="2" charset="-78"/>
            </a:endParaRPr>
          </a:p>
        </p:txBody>
      </p:sp>
      <p:sp>
        <p:nvSpPr>
          <p:cNvPr id="14339" name="Content Placeholder 2"/>
          <p:cNvSpPr>
            <a:spLocks noGrp="1"/>
          </p:cNvSpPr>
          <p:nvPr>
            <p:ph sz="quarter" idx="1"/>
          </p:nvPr>
        </p:nvSpPr>
        <p:spPr>
          <a:xfrm>
            <a:off x="7096981" y="1569706"/>
            <a:ext cx="4805828" cy="4262284"/>
          </a:xfrm>
        </p:spPr>
        <p:txBody>
          <a:bodyPr>
            <a:noAutofit/>
          </a:bodyPr>
          <a:lstStyle/>
          <a:p>
            <a:pPr algn="just" rtl="1">
              <a:lnSpc>
                <a:spcPct val="150000"/>
              </a:lnSpc>
            </a:pPr>
            <a:r>
              <a:rPr lang="fa-IR" dirty="0">
                <a:solidFill>
                  <a:schemeClr val="tx1"/>
                </a:solidFill>
                <a:cs typeface="B Titr" pitchFamily="2" charset="-78"/>
              </a:rPr>
              <a:t>هدف هفتم سند راهبرد ملی بهبود کیفیت آب شرب</a:t>
            </a:r>
          </a:p>
          <a:p>
            <a:pPr algn="just" rtl="1" eaLnBrk="1" hangingPunct="1">
              <a:lnSpc>
                <a:spcPct val="150000"/>
              </a:lnSpc>
            </a:pPr>
            <a:r>
              <a:rPr lang="fa-IR" dirty="0">
                <a:solidFill>
                  <a:schemeClr val="tx1"/>
                </a:solidFill>
                <a:cs typeface="B Titr" pitchFamily="2" charset="-78"/>
              </a:rPr>
              <a:t>همه سازمان هاي مسئول و تاثير گذار در كيفيت آب آشاميدني بايد دراجراي اين برنامه مشاركت فعال داشته باشند</a:t>
            </a:r>
            <a:r>
              <a:rPr lang="fa-IR" dirty="0" smtClean="0">
                <a:solidFill>
                  <a:schemeClr val="tx1"/>
                </a:solidFill>
                <a:cs typeface="B Titr" pitchFamily="2" charset="-78"/>
              </a:rPr>
              <a:t>.</a:t>
            </a:r>
          </a:p>
          <a:p>
            <a:pPr algn="just">
              <a:lnSpc>
                <a:spcPct val="150000"/>
              </a:lnSpc>
            </a:pPr>
            <a:r>
              <a:rPr lang="fa-IR" dirty="0">
                <a:solidFill>
                  <a:schemeClr val="tx1"/>
                </a:solidFill>
                <a:cs typeface="B Titr" pitchFamily="2" charset="-78"/>
              </a:rPr>
              <a:t>بخشنامه اجراي برنامه ايمني آب </a:t>
            </a:r>
            <a:r>
              <a:rPr lang="en-US" dirty="0">
                <a:solidFill>
                  <a:schemeClr val="tx1"/>
                </a:solidFill>
                <a:cs typeface="B Titr" pitchFamily="2" charset="-78"/>
              </a:rPr>
              <a:t/>
            </a:r>
            <a:br>
              <a:rPr lang="en-US" dirty="0">
                <a:solidFill>
                  <a:schemeClr val="tx1"/>
                </a:solidFill>
                <a:cs typeface="B Titr" pitchFamily="2" charset="-78"/>
              </a:rPr>
            </a:br>
            <a:r>
              <a:rPr lang="fa-IR" dirty="0">
                <a:solidFill>
                  <a:schemeClr val="tx1"/>
                </a:solidFill>
                <a:cs typeface="B Titr" pitchFamily="2" charset="-78"/>
              </a:rPr>
              <a:t>در شركت‌هاي آب و فاضلاب</a:t>
            </a:r>
            <a:br>
              <a:rPr lang="fa-IR" dirty="0">
                <a:solidFill>
                  <a:schemeClr val="tx1"/>
                </a:solidFill>
                <a:cs typeface="B Titr" pitchFamily="2" charset="-78"/>
              </a:rPr>
            </a:br>
            <a:r>
              <a:rPr lang="fa-IR" dirty="0">
                <a:solidFill>
                  <a:schemeClr val="tx1"/>
                </a:solidFill>
                <a:cs typeface="B Titr" pitchFamily="2" charset="-78"/>
              </a:rPr>
              <a:t>تاريخ ابلاغ: فروردين 1393</a:t>
            </a:r>
          </a:p>
        </p:txBody>
      </p:sp>
      <p:pic>
        <p:nvPicPr>
          <p:cNvPr id="5" name="Picture 2"/>
          <p:cNvPicPr>
            <a:picLocks noChangeAspect="1" noChangeArrowheads="1"/>
          </p:cNvPicPr>
          <p:nvPr/>
        </p:nvPicPr>
        <p:blipFill>
          <a:blip r:embed="rId2" cstate="print"/>
          <a:srcRect/>
          <a:stretch>
            <a:fillRect/>
          </a:stretch>
        </p:blipFill>
        <p:spPr bwMode="auto">
          <a:xfrm>
            <a:off x="3819831" y="1696064"/>
            <a:ext cx="3133589" cy="3685105"/>
          </a:xfrm>
          <a:prstGeom prst="rect">
            <a:avLst/>
          </a:prstGeom>
          <a:noFill/>
          <a:ln w="9525">
            <a:solidFill>
              <a:schemeClr val="tx1"/>
            </a:solidFill>
            <a:miter lim="800000"/>
            <a:headEnd/>
            <a:tailEnd/>
          </a:ln>
        </p:spPr>
      </p:pic>
      <p:sp>
        <p:nvSpPr>
          <p:cNvPr id="6" name="Slide Number Placeholder 5"/>
          <p:cNvSpPr>
            <a:spLocks noGrp="1"/>
          </p:cNvSpPr>
          <p:nvPr>
            <p:ph type="sldNum" sz="quarter" idx="12"/>
          </p:nvPr>
        </p:nvSpPr>
        <p:spPr/>
        <p:txBody>
          <a:bodyPr/>
          <a:lstStyle/>
          <a:p>
            <a:fld id="{0F717C63-04E6-4949-A0DC-DC16303F297B}" type="slidenum">
              <a:rPr lang="en-US" smtClean="0"/>
              <a:pPr/>
              <a:t>14</a:t>
            </a:fld>
            <a:endParaRPr lang="en-US"/>
          </a:p>
        </p:txBody>
      </p:sp>
      <p:pic>
        <p:nvPicPr>
          <p:cNvPr id="7" name="Picture 2"/>
          <p:cNvPicPr>
            <a:picLocks noChangeAspect="1" noChangeArrowheads="1"/>
          </p:cNvPicPr>
          <p:nvPr/>
        </p:nvPicPr>
        <p:blipFill>
          <a:blip r:embed="rId3" cstate="print"/>
          <a:srcRect/>
          <a:stretch>
            <a:fillRect/>
          </a:stretch>
        </p:blipFill>
        <p:spPr bwMode="auto">
          <a:xfrm>
            <a:off x="531812" y="1696064"/>
            <a:ext cx="3144458" cy="3685105"/>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747501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43331" y="336848"/>
            <a:ext cx="8505005" cy="461665"/>
          </a:xfrm>
          <a:prstGeom prst="rect">
            <a:avLst/>
          </a:prstGeom>
        </p:spPr>
        <p:txBody>
          <a:bodyPr wrap="square">
            <a:spAutoFit/>
          </a:bodyPr>
          <a:lstStyle/>
          <a:p>
            <a:pPr algn="r" rtl="1">
              <a:defRPr/>
            </a:pPr>
            <a:r>
              <a:rPr lang="fa-IR" sz="2400" b="1" kern="0" dirty="0">
                <a:solidFill>
                  <a:srgbClr val="FF0000"/>
                </a:solidFill>
                <a:latin typeface="Arial" charset="0"/>
                <a:ea typeface="+mj-ea"/>
                <a:cs typeface="B Titr" pitchFamily="2" charset="-78"/>
              </a:rPr>
              <a:t>ليست شهرها و روستاهاي استان كه برنامه ايمني آب براي آنها اجرا شده است:</a:t>
            </a:r>
            <a:endParaRPr lang="en-US" dirty="0">
              <a:solidFill>
                <a:srgbClr val="FF0000"/>
              </a:solidFill>
              <a:latin typeface="Arial" charset="0"/>
              <a:cs typeface="Arial" charset="0"/>
            </a:endParaRPr>
          </a:p>
        </p:txBody>
      </p:sp>
      <p:sp>
        <p:nvSpPr>
          <p:cNvPr id="5" name="Rectangle 4"/>
          <p:cNvSpPr/>
          <p:nvPr/>
        </p:nvSpPr>
        <p:spPr>
          <a:xfrm>
            <a:off x="7447936" y="1183414"/>
            <a:ext cx="4507424" cy="3360920"/>
          </a:xfrm>
          <a:prstGeom prst="rect">
            <a:avLst/>
          </a:prstGeom>
        </p:spPr>
        <p:txBody>
          <a:bodyPr wrap="square">
            <a:spAutoFit/>
          </a:bodyPr>
          <a:lstStyle/>
          <a:p>
            <a:pPr marL="742950" lvl="1" indent="-285750" algn="r" rtl="1" eaLnBrk="0" hangingPunct="0">
              <a:spcBef>
                <a:spcPct val="20000"/>
              </a:spcBef>
              <a:buFontTx/>
              <a:buChar char="–"/>
              <a:defRPr/>
            </a:pPr>
            <a:r>
              <a:rPr lang="fa-IR" kern="0" dirty="0">
                <a:solidFill>
                  <a:srgbClr val="002060"/>
                </a:solidFill>
                <a:latin typeface="Arial"/>
                <a:cs typeface="B Titr" pitchFamily="2" charset="-78"/>
              </a:rPr>
              <a:t>شهر بندرعباس</a:t>
            </a:r>
            <a:endParaRPr lang="en-US" kern="0" dirty="0">
              <a:solidFill>
                <a:srgbClr val="002060"/>
              </a:solidFill>
              <a:latin typeface="Arial"/>
              <a:cs typeface="B Titr" pitchFamily="2" charset="-78"/>
            </a:endParaRPr>
          </a:p>
          <a:p>
            <a:pPr marL="742950" lvl="1" indent="-285750" algn="r" rtl="1" eaLnBrk="0" hangingPunct="0">
              <a:spcBef>
                <a:spcPct val="20000"/>
              </a:spcBef>
              <a:buFontTx/>
              <a:buChar char="–"/>
              <a:defRPr/>
            </a:pPr>
            <a:r>
              <a:rPr lang="fa-IR" kern="0" dirty="0">
                <a:solidFill>
                  <a:srgbClr val="002060"/>
                </a:solidFill>
                <a:latin typeface="Arial"/>
                <a:cs typeface="B Titr" pitchFamily="2" charset="-78"/>
              </a:rPr>
              <a:t>شهر بندرخمير </a:t>
            </a:r>
          </a:p>
          <a:p>
            <a:pPr marL="742950" lvl="1" indent="-285750" algn="r" rtl="1" eaLnBrk="0" hangingPunct="0">
              <a:spcBef>
                <a:spcPct val="20000"/>
              </a:spcBef>
              <a:buFontTx/>
              <a:buChar char="–"/>
              <a:defRPr/>
            </a:pPr>
            <a:r>
              <a:rPr lang="fa-IR" kern="0" dirty="0">
                <a:solidFill>
                  <a:srgbClr val="002060"/>
                </a:solidFill>
                <a:latin typeface="Arial"/>
                <a:cs typeface="B Titr" pitchFamily="2" charset="-78"/>
              </a:rPr>
              <a:t>شهر </a:t>
            </a:r>
            <a:r>
              <a:rPr lang="fa-IR" kern="0" dirty="0" smtClean="0">
                <a:solidFill>
                  <a:srgbClr val="002060"/>
                </a:solidFill>
                <a:latin typeface="Arial"/>
                <a:cs typeface="B Titr" pitchFamily="2" charset="-78"/>
              </a:rPr>
              <a:t>ميناب</a:t>
            </a:r>
          </a:p>
          <a:p>
            <a:pPr marL="742950" lvl="1" indent="-285750" algn="r" rtl="1" eaLnBrk="0" hangingPunct="0">
              <a:spcBef>
                <a:spcPct val="20000"/>
              </a:spcBef>
              <a:buFontTx/>
              <a:buChar char="–"/>
              <a:defRPr/>
            </a:pPr>
            <a:r>
              <a:rPr lang="fa-IR" kern="0" dirty="0" smtClean="0">
                <a:solidFill>
                  <a:srgbClr val="002060"/>
                </a:solidFill>
                <a:latin typeface="Arial"/>
                <a:cs typeface="B Titr" pitchFamily="2" charset="-78"/>
              </a:rPr>
              <a:t>شهر رودان</a:t>
            </a:r>
          </a:p>
          <a:p>
            <a:pPr marL="742950" lvl="1" indent="-285750" algn="r" rtl="1" eaLnBrk="0" hangingPunct="0">
              <a:spcBef>
                <a:spcPct val="20000"/>
              </a:spcBef>
              <a:buFontTx/>
              <a:buChar char="–"/>
              <a:defRPr/>
            </a:pPr>
            <a:r>
              <a:rPr lang="fa-IR" kern="0" dirty="0" smtClean="0">
                <a:solidFill>
                  <a:srgbClr val="002060"/>
                </a:solidFill>
                <a:latin typeface="Arial"/>
                <a:cs typeface="B Titr" pitchFamily="2" charset="-78"/>
              </a:rPr>
              <a:t>شهر فین</a:t>
            </a:r>
          </a:p>
          <a:p>
            <a:pPr marL="742950" lvl="1" indent="-285750" algn="r" rtl="1" eaLnBrk="0" hangingPunct="0">
              <a:spcBef>
                <a:spcPct val="20000"/>
              </a:spcBef>
              <a:buFontTx/>
              <a:buChar char="–"/>
              <a:defRPr/>
            </a:pPr>
            <a:r>
              <a:rPr lang="fa-IR" kern="0" dirty="0" smtClean="0">
                <a:solidFill>
                  <a:srgbClr val="00B050"/>
                </a:solidFill>
                <a:latin typeface="Arial"/>
                <a:cs typeface="B Titr" pitchFamily="2" charset="-78"/>
              </a:rPr>
              <a:t>شهر فارغان</a:t>
            </a:r>
            <a:endParaRPr lang="fa-IR" kern="0" dirty="0">
              <a:solidFill>
                <a:srgbClr val="00B050"/>
              </a:solidFill>
              <a:latin typeface="Arial"/>
              <a:cs typeface="B Titr" pitchFamily="2" charset="-78"/>
            </a:endParaRPr>
          </a:p>
          <a:p>
            <a:pPr marL="742950" lvl="1" indent="-285750" algn="r" rtl="1" eaLnBrk="0" hangingPunct="0">
              <a:spcBef>
                <a:spcPct val="20000"/>
              </a:spcBef>
              <a:buFontTx/>
              <a:buChar char="–"/>
              <a:defRPr/>
            </a:pPr>
            <a:r>
              <a:rPr lang="fa-IR" kern="0" dirty="0">
                <a:solidFill>
                  <a:srgbClr val="002060"/>
                </a:solidFill>
                <a:latin typeface="Arial"/>
                <a:cs typeface="B Titr" pitchFamily="2" charset="-78"/>
              </a:rPr>
              <a:t>مجتمع روستايي زهوكي مغيران</a:t>
            </a:r>
          </a:p>
          <a:p>
            <a:pPr marL="742950" lvl="1" indent="-285750" algn="r" rtl="1" eaLnBrk="0" hangingPunct="0">
              <a:spcBef>
                <a:spcPct val="20000"/>
              </a:spcBef>
              <a:buFontTx/>
              <a:buChar char="–"/>
              <a:defRPr/>
            </a:pPr>
            <a:r>
              <a:rPr lang="fa-IR" kern="0" dirty="0">
                <a:solidFill>
                  <a:srgbClr val="002060"/>
                </a:solidFill>
                <a:latin typeface="Arial"/>
                <a:cs typeface="B Titr" pitchFamily="2" charset="-78"/>
              </a:rPr>
              <a:t>مجتمع روستايي نوبند </a:t>
            </a:r>
            <a:r>
              <a:rPr lang="fa-IR" kern="0" dirty="0" smtClean="0">
                <a:solidFill>
                  <a:srgbClr val="002060"/>
                </a:solidFill>
                <a:latin typeface="Arial"/>
                <a:cs typeface="B Titr" pitchFamily="2" charset="-78"/>
              </a:rPr>
              <a:t>جانشيني</a:t>
            </a:r>
          </a:p>
          <a:p>
            <a:pPr marL="742950" lvl="1" indent="-285750" algn="r" rtl="1" eaLnBrk="0" hangingPunct="0">
              <a:spcBef>
                <a:spcPct val="20000"/>
              </a:spcBef>
              <a:buFontTx/>
              <a:buChar char="–"/>
              <a:defRPr/>
            </a:pPr>
            <a:r>
              <a:rPr lang="fa-IR" kern="0" dirty="0" smtClean="0">
                <a:solidFill>
                  <a:srgbClr val="002060"/>
                </a:solidFill>
                <a:latin typeface="Arial"/>
                <a:cs typeface="B Titr" pitchFamily="2" charset="-78"/>
              </a:rPr>
              <a:t>روستای پل گل کن</a:t>
            </a:r>
          </a:p>
          <a:p>
            <a:pPr marL="742950" lvl="1" indent="-285750" algn="r" rtl="1" eaLnBrk="0" hangingPunct="0">
              <a:spcBef>
                <a:spcPct val="20000"/>
              </a:spcBef>
              <a:buFontTx/>
              <a:buChar char="–"/>
              <a:defRPr/>
            </a:pPr>
            <a:r>
              <a:rPr lang="fa-IR" kern="0" dirty="0" smtClean="0">
                <a:solidFill>
                  <a:srgbClr val="00B050"/>
                </a:solidFill>
                <a:latin typeface="Arial"/>
                <a:cs typeface="B Titr" pitchFamily="2" charset="-78"/>
              </a:rPr>
              <a:t>روستای فاریاب مرکزی</a:t>
            </a:r>
            <a:endParaRPr lang="en-US" kern="0" dirty="0">
              <a:solidFill>
                <a:srgbClr val="00B050"/>
              </a:solidFill>
              <a:latin typeface="Arial"/>
              <a:cs typeface="B Titr" pitchFamily="2" charset="-78"/>
            </a:endParaRPr>
          </a:p>
        </p:txBody>
      </p:sp>
      <p:pic>
        <p:nvPicPr>
          <p:cNvPr id="2" name="Picture 1"/>
          <p:cNvPicPr>
            <a:picLocks noChangeAspect="1"/>
          </p:cNvPicPr>
          <p:nvPr/>
        </p:nvPicPr>
        <p:blipFill>
          <a:blip r:embed="rId2"/>
          <a:stretch>
            <a:fillRect/>
          </a:stretch>
        </p:blipFill>
        <p:spPr>
          <a:xfrm>
            <a:off x="421237" y="1587636"/>
            <a:ext cx="3499517" cy="2163844"/>
          </a:xfrm>
          <a:prstGeom prst="rect">
            <a:avLst/>
          </a:prstGeom>
        </p:spPr>
      </p:pic>
      <p:pic>
        <p:nvPicPr>
          <p:cNvPr id="3" name="Picture 2"/>
          <p:cNvPicPr>
            <a:picLocks noChangeAspect="1"/>
          </p:cNvPicPr>
          <p:nvPr/>
        </p:nvPicPr>
        <p:blipFill>
          <a:blip r:embed="rId3"/>
          <a:stretch>
            <a:fillRect/>
          </a:stretch>
        </p:blipFill>
        <p:spPr>
          <a:xfrm rot="16200000">
            <a:off x="855364" y="3583412"/>
            <a:ext cx="2575932" cy="3499516"/>
          </a:xfrm>
          <a:prstGeom prst="rect">
            <a:avLst/>
          </a:prstGeom>
          <a:ln>
            <a:solidFill>
              <a:schemeClr val="tx1"/>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0169" y="1587636"/>
            <a:ext cx="3475754" cy="2163844"/>
          </a:xfrm>
          <a:prstGeom prst="rect">
            <a:avLst/>
          </a:prstGeom>
          <a:ln>
            <a:solidFill>
              <a:schemeClr val="tx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0169" y="4045204"/>
            <a:ext cx="3505250" cy="2573594"/>
          </a:xfrm>
          <a:prstGeom prst="rect">
            <a:avLst/>
          </a:prstGeom>
          <a:ln>
            <a:solidFill>
              <a:schemeClr val="tx1"/>
            </a:solidFill>
          </a:ln>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l="-1" t="4086" r="3264" b="3656"/>
          <a:stretch/>
        </p:blipFill>
        <p:spPr>
          <a:xfrm>
            <a:off x="8177647" y="4736063"/>
            <a:ext cx="3195484" cy="1882735"/>
          </a:xfrm>
          <a:prstGeom prst="rect">
            <a:avLst/>
          </a:prstGeom>
          <a:ln>
            <a:solidFill>
              <a:schemeClr val="tx1"/>
            </a:solidFill>
          </a:ln>
        </p:spPr>
      </p:pic>
    </p:spTree>
    <p:extLst>
      <p:ext uri="{BB962C8B-B14F-4D97-AF65-F5344CB8AC3E}">
        <p14:creationId xmlns:p14="http://schemas.microsoft.com/office/powerpoint/2010/main" val="3911313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847528" y="408184"/>
            <a:ext cx="8352928" cy="1143000"/>
          </a:xfrm>
        </p:spPr>
        <p:txBody>
          <a:bodyPr>
            <a:normAutofit fontScale="90000"/>
          </a:bodyPr>
          <a:lstStyle/>
          <a:p>
            <a:pPr algn="r" rtl="1">
              <a:lnSpc>
                <a:spcPct val="150000"/>
              </a:lnSpc>
            </a:pPr>
            <a:r>
              <a:rPr lang="en-US" sz="2400" dirty="0">
                <a:solidFill>
                  <a:schemeClr val="tx2">
                    <a:lumMod val="60000"/>
                    <a:lumOff val="40000"/>
                  </a:schemeClr>
                </a:solidFill>
                <a:cs typeface="B Titr" pitchFamily="2" charset="-78"/>
              </a:rPr>
              <a:t> </a:t>
            </a:r>
            <a:r>
              <a:rPr lang="fa-IR" sz="2400" dirty="0">
                <a:solidFill>
                  <a:srgbClr val="00B0F0"/>
                </a:solidFill>
                <a:cs typeface="B Titr" pitchFamily="2" charset="-78"/>
              </a:rPr>
              <a:t>معرفي برنامه ایمنی آب </a:t>
            </a:r>
            <a:r>
              <a:rPr lang="en-US" sz="2400" dirty="0">
                <a:solidFill>
                  <a:srgbClr val="00B0F0"/>
                </a:solidFill>
                <a:cs typeface="B Titr" pitchFamily="2" charset="-78"/>
              </a:rPr>
              <a:t> </a:t>
            </a:r>
            <a:r>
              <a:rPr lang="en-US" sz="2400" dirty="0">
                <a:solidFill>
                  <a:schemeClr val="tx2">
                    <a:lumMod val="60000"/>
                    <a:lumOff val="40000"/>
                  </a:schemeClr>
                </a:solidFill>
                <a:cs typeface="B Titr" pitchFamily="2" charset="-78"/>
              </a:rPr>
              <a:t/>
            </a:r>
            <a:br>
              <a:rPr lang="en-US" sz="2400" dirty="0">
                <a:solidFill>
                  <a:schemeClr val="tx2">
                    <a:lumMod val="60000"/>
                    <a:lumOff val="40000"/>
                  </a:schemeClr>
                </a:solidFill>
                <a:cs typeface="B Titr" pitchFamily="2" charset="-78"/>
              </a:rPr>
            </a:br>
            <a:r>
              <a:rPr lang="fa-IR" sz="2400" dirty="0">
                <a:solidFill>
                  <a:schemeClr val="tx1">
                    <a:lumMod val="95000"/>
                    <a:lumOff val="5000"/>
                  </a:schemeClr>
                </a:solidFill>
                <a:cs typeface="B Titr" pitchFamily="2" charset="-78"/>
              </a:rPr>
              <a:t>به عنوان </a:t>
            </a:r>
            <a:r>
              <a:rPr lang="ar-SA" sz="2400" dirty="0" bmk="">
                <a:latin typeface="Times New Roman" pitchFamily="18" charset="0"/>
                <a:ea typeface="Times New Roman" pitchFamily="18" charset="0"/>
                <a:cs typeface="B Titr" pitchFamily="2" charset="-78"/>
              </a:rPr>
              <a:t>رویکرد جدید سازمان جهانی بهداشت برای </a:t>
            </a:r>
            <a:r>
              <a:rPr lang="fa-IR" sz="2400" dirty="0" bmk="">
                <a:latin typeface="Times New Roman" pitchFamily="18" charset="0"/>
                <a:ea typeface="Times New Roman" pitchFamily="18" charset="0"/>
                <a:cs typeface="B Titr" pitchFamily="2" charset="-78"/>
              </a:rPr>
              <a:t>تضمين سلامت آب آشامیدنی</a:t>
            </a:r>
            <a:endParaRPr lang="en-US" sz="2400" dirty="0">
              <a:solidFill>
                <a:schemeClr val="tx2">
                  <a:lumMod val="60000"/>
                  <a:lumOff val="40000"/>
                </a:schemeClr>
              </a:solidFill>
              <a:cs typeface="B Titr" pitchFamily="2" charset="-78"/>
            </a:endParaRPr>
          </a:p>
        </p:txBody>
      </p:sp>
      <p:sp>
        <p:nvSpPr>
          <p:cNvPr id="11271" name="Slide Number Placeholder 6"/>
          <p:cNvSpPr>
            <a:spLocks noGrp="1"/>
          </p:cNvSpPr>
          <p:nvPr>
            <p:ph type="sldNum" sz="quarter" idx="12"/>
          </p:nvPr>
        </p:nvSpPr>
        <p:spPr/>
        <p:txBody>
          <a:bodyPr>
            <a:normAutofit fontScale="92500" lnSpcReduction="10000"/>
          </a:bodyPr>
          <a:lstStyle/>
          <a:p>
            <a:pPr>
              <a:defRPr/>
            </a:pPr>
            <a:fld id="{B84783DB-675C-4848-A166-1D63F30833DB}" type="slidenum">
              <a:rPr lang="en-US"/>
              <a:pPr>
                <a:defRPr/>
              </a:pPr>
              <a:t>16</a:t>
            </a:fld>
            <a:endParaRPr lang="en-US"/>
          </a:p>
        </p:txBody>
      </p:sp>
      <p:sp>
        <p:nvSpPr>
          <p:cNvPr id="13317" name="Rectangle 3"/>
          <p:cNvSpPr>
            <a:spLocks noGrp="1" noChangeArrowheads="1"/>
          </p:cNvSpPr>
          <p:nvPr>
            <p:ph sz="quarter" idx="1"/>
          </p:nvPr>
        </p:nvSpPr>
        <p:spPr>
          <a:xfrm>
            <a:off x="1919536" y="1836938"/>
            <a:ext cx="8531225" cy="3221759"/>
          </a:xfrm>
        </p:spPr>
        <p:txBody>
          <a:bodyPr>
            <a:normAutofit/>
          </a:bodyPr>
          <a:lstStyle/>
          <a:p>
            <a:pPr marL="0" indent="0" fontAlgn="base">
              <a:lnSpc>
                <a:spcPct val="170000"/>
              </a:lnSpc>
              <a:spcBef>
                <a:spcPct val="0"/>
              </a:spcBef>
              <a:spcAft>
                <a:spcPct val="0"/>
              </a:spcAft>
              <a:buClr>
                <a:srgbClr val="FF0000"/>
              </a:buClr>
              <a:buFont typeface="Wingdings" pitchFamily="2" charset="2"/>
              <a:buChar char="v"/>
            </a:pPr>
            <a:r>
              <a:rPr lang="fa-IR" sz="2000" dirty="0" bmk="">
                <a:latin typeface="Times New Roman" pitchFamily="18" charset="0"/>
                <a:ea typeface="Times New Roman" pitchFamily="18" charset="0"/>
                <a:cs typeface="B Titr" pitchFamily="2" charset="-78"/>
              </a:rPr>
              <a:t>رويكرد اين برنامه بر اساس ارزيابي و مديريت ريسك مي باشد</a:t>
            </a:r>
          </a:p>
          <a:p>
            <a:pPr marL="400050" lvl="1" indent="0" fontAlgn="base">
              <a:lnSpc>
                <a:spcPct val="170000"/>
              </a:lnSpc>
              <a:spcBef>
                <a:spcPct val="0"/>
              </a:spcBef>
              <a:spcAft>
                <a:spcPct val="0"/>
              </a:spcAft>
              <a:buClr>
                <a:srgbClr val="FF0000"/>
              </a:buClr>
              <a:buFont typeface="Wingdings" pitchFamily="2" charset="2"/>
              <a:buChar char="v"/>
            </a:pPr>
            <a:r>
              <a:rPr lang="ar-SA" sz="1800" dirty="0" bmk="">
                <a:latin typeface="Times New Roman" pitchFamily="18" charset="0"/>
                <a:ea typeface="Times New Roman" pitchFamily="18" charset="0"/>
                <a:cs typeface="B Titr" pitchFamily="2" charset="-78"/>
              </a:rPr>
              <a:t>پیشگیری از آلودگی منبع آب </a:t>
            </a:r>
            <a:r>
              <a:rPr lang="ar-SA" sz="1800" dirty="0" smtClean="0" bmk="">
                <a:latin typeface="Times New Roman" pitchFamily="18" charset="0"/>
                <a:ea typeface="Times New Roman" pitchFamily="18" charset="0"/>
                <a:cs typeface="B Titr" pitchFamily="2" charset="-78"/>
              </a:rPr>
              <a:t>آشامیدنی</a:t>
            </a:r>
            <a:endParaRPr lang="fa-IR" sz="1800" dirty="0" bmk="">
              <a:latin typeface="Times New Roman" pitchFamily="18" charset="0"/>
              <a:ea typeface="Times New Roman" pitchFamily="18" charset="0"/>
              <a:cs typeface="B Titr" pitchFamily="2" charset="-78"/>
            </a:endParaRPr>
          </a:p>
          <a:p>
            <a:pPr marL="400050" lvl="1" indent="0" fontAlgn="base">
              <a:lnSpc>
                <a:spcPct val="170000"/>
              </a:lnSpc>
              <a:spcBef>
                <a:spcPct val="0"/>
              </a:spcBef>
              <a:spcAft>
                <a:spcPct val="0"/>
              </a:spcAft>
              <a:buClr>
                <a:srgbClr val="FF0000"/>
              </a:buClr>
              <a:buFont typeface="Wingdings" pitchFamily="2" charset="2"/>
              <a:buChar char="v"/>
            </a:pPr>
            <a:r>
              <a:rPr lang="ar-SA" sz="1800" dirty="0" bmk="">
                <a:latin typeface="Times New Roman" pitchFamily="18" charset="0"/>
                <a:ea typeface="Times New Roman" pitchFamily="18" charset="0"/>
                <a:cs typeface="B Titr" pitchFamily="2" charset="-78"/>
              </a:rPr>
              <a:t>تصفیه آب برای کاهش یا حذف آلودگی برای رسیدن به استانداردها </a:t>
            </a:r>
            <a:endParaRPr lang="fa-IR" sz="1800" dirty="0" bmk="">
              <a:latin typeface="Times New Roman" pitchFamily="18" charset="0"/>
              <a:ea typeface="Times New Roman" pitchFamily="18" charset="0"/>
              <a:cs typeface="B Titr" pitchFamily="2" charset="-78"/>
            </a:endParaRPr>
          </a:p>
          <a:p>
            <a:pPr marL="400050" lvl="1" indent="0" fontAlgn="base">
              <a:lnSpc>
                <a:spcPct val="170000"/>
              </a:lnSpc>
              <a:spcBef>
                <a:spcPct val="0"/>
              </a:spcBef>
              <a:spcAft>
                <a:spcPct val="0"/>
              </a:spcAft>
              <a:buClr>
                <a:srgbClr val="FF0000"/>
              </a:buClr>
              <a:buFont typeface="Wingdings" pitchFamily="2" charset="2"/>
              <a:buChar char="v"/>
            </a:pPr>
            <a:r>
              <a:rPr lang="ar-SA" sz="1800" dirty="0" bmk="">
                <a:latin typeface="Times New Roman" pitchFamily="18" charset="0"/>
                <a:ea typeface="Times New Roman" pitchFamily="18" charset="0"/>
                <a:cs typeface="B Titr" pitchFamily="2" charset="-78"/>
              </a:rPr>
              <a:t> پیشگیری از آلودگی مجدد آب در مدت ذخیره سازی </a:t>
            </a:r>
            <a:r>
              <a:rPr lang="ar-SA" sz="1800" dirty="0" smtClean="0" bmk="">
                <a:latin typeface="Times New Roman" pitchFamily="18" charset="0"/>
                <a:ea typeface="Times New Roman" pitchFamily="18" charset="0"/>
                <a:cs typeface="B Titr" pitchFamily="2" charset="-78"/>
              </a:rPr>
              <a:t>،</a:t>
            </a:r>
            <a:r>
              <a:rPr lang="fa-IR" sz="1800" dirty="0" smtClean="0" bmk="">
                <a:latin typeface="Times New Roman" pitchFamily="18" charset="0"/>
                <a:ea typeface="Times New Roman" pitchFamily="18" charset="0"/>
                <a:cs typeface="B Titr" pitchFamily="2" charset="-78"/>
              </a:rPr>
              <a:t> </a:t>
            </a:r>
            <a:r>
              <a:rPr lang="ar-SA" sz="1800" dirty="0" smtClean="0" bmk="">
                <a:latin typeface="Times New Roman" pitchFamily="18" charset="0"/>
                <a:ea typeface="Times New Roman" pitchFamily="18" charset="0"/>
                <a:cs typeface="B Titr" pitchFamily="2" charset="-78"/>
              </a:rPr>
              <a:t>توزیع </a:t>
            </a:r>
            <a:r>
              <a:rPr lang="ar-SA" sz="1800" dirty="0" bmk="">
                <a:latin typeface="Times New Roman" pitchFamily="18" charset="0"/>
                <a:ea typeface="Times New Roman" pitchFamily="18" charset="0"/>
                <a:cs typeface="B Titr" pitchFamily="2" charset="-78"/>
              </a:rPr>
              <a:t>و مصرف </a:t>
            </a:r>
            <a:endParaRPr lang="en-US" sz="1800" dirty="0" bmk="">
              <a:latin typeface="Times New Roman" pitchFamily="18" charset="0"/>
              <a:ea typeface="Times New Roman" pitchFamily="18" charset="0"/>
              <a:cs typeface="B Titr" pitchFamily="2" charset="-78"/>
            </a:endParaRPr>
          </a:p>
          <a:p>
            <a:pPr marL="0" indent="0" fontAlgn="base">
              <a:lnSpc>
                <a:spcPct val="170000"/>
              </a:lnSpc>
              <a:spcBef>
                <a:spcPct val="0"/>
              </a:spcBef>
              <a:spcAft>
                <a:spcPct val="0"/>
              </a:spcAft>
              <a:buClr>
                <a:srgbClr val="FF0000"/>
              </a:buClr>
              <a:buFont typeface="Wingdings" pitchFamily="2" charset="2"/>
              <a:buChar char="v"/>
            </a:pPr>
            <a:endParaRPr lang="fa-IR" sz="2000" dirty="0" bmk="">
              <a:latin typeface="Times New Roman" pitchFamily="18" charset="0"/>
              <a:ea typeface="Times New Roman" pitchFamily="18" charset="0"/>
              <a:cs typeface="B Titr" pitchFamily="2" charset="-78"/>
            </a:endParaRPr>
          </a:p>
          <a:p>
            <a:pPr algn="r" rtl="1">
              <a:lnSpc>
                <a:spcPct val="170000"/>
              </a:lnSpc>
            </a:pPr>
            <a:endParaRPr lang="en-US" sz="2000" dirty="0">
              <a:cs typeface="B Nazanin" pitchFamily="2" charset="-78"/>
            </a:endParaRPr>
          </a:p>
          <a:p>
            <a:pPr algn="r" rtl="1">
              <a:lnSpc>
                <a:spcPct val="170000"/>
              </a:lnSpc>
            </a:pPr>
            <a:endParaRPr lang="fa-IR" sz="2000" dirty="0">
              <a:cs typeface="B Nazanin" pitchFamily="2" charset="-78"/>
            </a:endParaRPr>
          </a:p>
        </p:txBody>
      </p:sp>
      <p:sp>
        <p:nvSpPr>
          <p:cNvPr id="7" name="Line 27"/>
          <p:cNvSpPr>
            <a:spLocks noChangeShapeType="1"/>
          </p:cNvSpPr>
          <p:nvPr/>
        </p:nvSpPr>
        <p:spPr bwMode="auto">
          <a:xfrm>
            <a:off x="2367880" y="1635736"/>
            <a:ext cx="7832576" cy="0"/>
          </a:xfrm>
          <a:prstGeom prst="line">
            <a:avLst/>
          </a:prstGeom>
          <a:noFill/>
          <a:ln w="38100">
            <a:solidFill>
              <a:srgbClr val="3366FF"/>
            </a:solidFill>
            <a:round/>
            <a:headEnd/>
            <a:tailEnd/>
          </a:ln>
        </p:spPr>
        <p:txBody>
          <a:bodyPr/>
          <a:lstStyle/>
          <a:p>
            <a:endParaRPr lang="en-US"/>
          </a:p>
        </p:txBody>
      </p:sp>
      <p:sp>
        <p:nvSpPr>
          <p:cNvPr id="8" name="Rectangle 7"/>
          <p:cNvSpPr>
            <a:spLocks noChangeArrowheads="1"/>
          </p:cNvSpPr>
          <p:nvPr/>
        </p:nvSpPr>
        <p:spPr bwMode="auto">
          <a:xfrm>
            <a:off x="2612710" y="4173376"/>
            <a:ext cx="1795684" cy="461665"/>
          </a:xfrm>
          <a:prstGeom prst="rect">
            <a:avLst/>
          </a:prstGeom>
          <a:noFill/>
          <a:ln w="9525">
            <a:noFill/>
            <a:miter lim="800000"/>
            <a:headEnd/>
            <a:tailEnd/>
          </a:ln>
        </p:spPr>
        <p:txBody>
          <a:bodyPr wrap="none">
            <a:spAutoFit/>
          </a:bodyPr>
          <a:lstStyle/>
          <a:p>
            <a:r>
              <a:rPr lang="en-GB" sz="2400" b="1" dirty="0">
                <a:solidFill>
                  <a:schemeClr val="hlink"/>
                </a:solidFill>
              </a:rPr>
              <a:t>Risk-Based</a:t>
            </a:r>
            <a:endParaRPr lang="en-US" sz="2400" b="1" dirty="0">
              <a:solidFill>
                <a:schemeClr val="hlink"/>
              </a:solidFill>
            </a:endParaRPr>
          </a:p>
        </p:txBody>
      </p:sp>
    </p:spTree>
    <p:extLst>
      <p:ext uri="{BB962C8B-B14F-4D97-AF65-F5344CB8AC3E}">
        <p14:creationId xmlns:p14="http://schemas.microsoft.com/office/powerpoint/2010/main" val="2434087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F717C63-04E6-4949-A0DC-DC16303F297B}" type="slidenum">
              <a:rPr lang="en-US" smtClean="0"/>
              <a:pPr/>
              <a:t>17</a:t>
            </a:fld>
            <a:endParaRPr lang="en-US"/>
          </a:p>
        </p:txBody>
      </p:sp>
      <p:sp>
        <p:nvSpPr>
          <p:cNvPr id="5" name="Rectangle 2"/>
          <p:cNvSpPr>
            <a:spLocks noGrp="1" noChangeArrowheads="1"/>
          </p:cNvSpPr>
          <p:nvPr>
            <p:ph type="title"/>
          </p:nvPr>
        </p:nvSpPr>
        <p:spPr>
          <a:xfrm>
            <a:off x="1880226" y="412833"/>
            <a:ext cx="8352928" cy="1143000"/>
          </a:xfrm>
        </p:spPr>
        <p:txBody>
          <a:bodyPr>
            <a:normAutofit fontScale="90000"/>
          </a:bodyPr>
          <a:lstStyle/>
          <a:p>
            <a:pPr algn="r" rtl="1">
              <a:lnSpc>
                <a:spcPct val="150000"/>
              </a:lnSpc>
            </a:pPr>
            <a:r>
              <a:rPr lang="en-US" sz="2400" dirty="0">
                <a:solidFill>
                  <a:schemeClr val="tx2">
                    <a:lumMod val="60000"/>
                    <a:lumOff val="40000"/>
                  </a:schemeClr>
                </a:solidFill>
                <a:cs typeface="B Titr" pitchFamily="2" charset="-78"/>
              </a:rPr>
              <a:t> </a:t>
            </a:r>
            <a:r>
              <a:rPr lang="fa-IR" sz="2400" dirty="0">
                <a:solidFill>
                  <a:srgbClr val="00B0F0"/>
                </a:solidFill>
                <a:cs typeface="B Titr" pitchFamily="2" charset="-78"/>
              </a:rPr>
              <a:t>معرفي برنامه ایمنی آب </a:t>
            </a:r>
            <a:r>
              <a:rPr lang="en-US" sz="2400" dirty="0">
                <a:solidFill>
                  <a:srgbClr val="00B0F0"/>
                </a:solidFill>
                <a:cs typeface="B Titr" pitchFamily="2" charset="-78"/>
              </a:rPr>
              <a:t> </a:t>
            </a:r>
            <a:r>
              <a:rPr lang="en-US" sz="2400" dirty="0">
                <a:solidFill>
                  <a:schemeClr val="tx2">
                    <a:lumMod val="60000"/>
                    <a:lumOff val="40000"/>
                  </a:schemeClr>
                </a:solidFill>
                <a:cs typeface="B Titr" pitchFamily="2" charset="-78"/>
              </a:rPr>
              <a:t/>
            </a:r>
            <a:br>
              <a:rPr lang="en-US" sz="2400" dirty="0">
                <a:solidFill>
                  <a:schemeClr val="tx2">
                    <a:lumMod val="60000"/>
                    <a:lumOff val="40000"/>
                  </a:schemeClr>
                </a:solidFill>
                <a:cs typeface="B Titr" pitchFamily="2" charset="-78"/>
              </a:rPr>
            </a:br>
            <a:r>
              <a:rPr lang="fa-IR" sz="2400" dirty="0">
                <a:solidFill>
                  <a:schemeClr val="tx1">
                    <a:lumMod val="95000"/>
                    <a:lumOff val="5000"/>
                  </a:schemeClr>
                </a:solidFill>
                <a:cs typeface="B Titr" pitchFamily="2" charset="-78"/>
              </a:rPr>
              <a:t>به عنوان </a:t>
            </a:r>
            <a:r>
              <a:rPr lang="ar-SA" sz="2400" dirty="0" bmk="">
                <a:latin typeface="Times New Roman" pitchFamily="18" charset="0"/>
                <a:ea typeface="Times New Roman" pitchFamily="18" charset="0"/>
                <a:cs typeface="B Titr" pitchFamily="2" charset="-78"/>
              </a:rPr>
              <a:t>رویکرد جدید سازمان جهانی بهداشت برای </a:t>
            </a:r>
            <a:r>
              <a:rPr lang="fa-IR" sz="2400" dirty="0" bmk="">
                <a:latin typeface="Times New Roman" pitchFamily="18" charset="0"/>
                <a:ea typeface="Times New Roman" pitchFamily="18" charset="0"/>
                <a:cs typeface="B Titr" pitchFamily="2" charset="-78"/>
              </a:rPr>
              <a:t>تضمين سلامت آب آشامیدنی</a:t>
            </a:r>
            <a:endParaRPr lang="en-US" sz="2400" dirty="0">
              <a:solidFill>
                <a:schemeClr val="tx2">
                  <a:lumMod val="60000"/>
                  <a:lumOff val="40000"/>
                </a:schemeClr>
              </a:solidFill>
              <a:cs typeface="B Titr" pitchFamily="2" charset="-78"/>
            </a:endParaRPr>
          </a:p>
        </p:txBody>
      </p:sp>
      <p:sp>
        <p:nvSpPr>
          <p:cNvPr id="6" name="Line 27"/>
          <p:cNvSpPr>
            <a:spLocks noChangeShapeType="1"/>
          </p:cNvSpPr>
          <p:nvPr/>
        </p:nvSpPr>
        <p:spPr bwMode="auto">
          <a:xfrm>
            <a:off x="2308033" y="1591389"/>
            <a:ext cx="7832576" cy="0"/>
          </a:xfrm>
          <a:prstGeom prst="line">
            <a:avLst/>
          </a:prstGeom>
          <a:noFill/>
          <a:ln w="38100">
            <a:solidFill>
              <a:srgbClr val="3366FF"/>
            </a:solidFill>
            <a:round/>
            <a:headEnd/>
            <a:tailEnd/>
          </a:ln>
        </p:spPr>
        <p:txBody>
          <a:bodyPr/>
          <a:lstStyle/>
          <a:p>
            <a:endParaRPr lang="en-US"/>
          </a:p>
        </p:txBody>
      </p:sp>
      <p:sp>
        <p:nvSpPr>
          <p:cNvPr id="7" name="Rectangle 6"/>
          <p:cNvSpPr/>
          <p:nvPr/>
        </p:nvSpPr>
        <p:spPr>
          <a:xfrm>
            <a:off x="3630506" y="1592724"/>
            <a:ext cx="6318448" cy="2654573"/>
          </a:xfrm>
          <a:prstGeom prst="rect">
            <a:avLst/>
          </a:prstGeom>
        </p:spPr>
        <p:txBody>
          <a:bodyPr wrap="square">
            <a:spAutoFit/>
          </a:bodyPr>
          <a:lstStyle/>
          <a:p>
            <a:pPr algn="r" rtl="1" fontAlgn="base">
              <a:lnSpc>
                <a:spcPct val="170000"/>
              </a:lnSpc>
              <a:spcBef>
                <a:spcPct val="0"/>
              </a:spcBef>
              <a:spcAft>
                <a:spcPct val="0"/>
              </a:spcAft>
              <a:buClr>
                <a:srgbClr val="FF0000"/>
              </a:buClr>
              <a:buFont typeface="Wingdings" pitchFamily="2" charset="2"/>
              <a:buChar char="v"/>
            </a:pPr>
            <a:r>
              <a:rPr lang="fa-IR" sz="2000" dirty="0" bmk="">
                <a:latin typeface="Times New Roman" pitchFamily="18" charset="0"/>
                <a:ea typeface="Times New Roman" pitchFamily="18" charset="0"/>
                <a:cs typeface="B Titr" pitchFamily="2" charset="-78"/>
              </a:rPr>
              <a:t>گستره اجراي برنامه ايمني آب</a:t>
            </a:r>
          </a:p>
          <a:p>
            <a:pPr marL="400050" lvl="1" algn="r" rtl="1" fontAlgn="base">
              <a:lnSpc>
                <a:spcPct val="170000"/>
              </a:lnSpc>
              <a:spcBef>
                <a:spcPct val="0"/>
              </a:spcBef>
              <a:spcAft>
                <a:spcPct val="0"/>
              </a:spcAft>
              <a:buClr>
                <a:srgbClr val="FF0000"/>
              </a:buClr>
              <a:buFont typeface="Wingdings" pitchFamily="2" charset="2"/>
              <a:buChar char="v"/>
            </a:pPr>
            <a:r>
              <a:rPr lang="fa-IR" sz="2000" dirty="0" bmk="">
                <a:latin typeface="Times New Roman" pitchFamily="18" charset="0"/>
                <a:ea typeface="Times New Roman" pitchFamily="18" charset="0"/>
                <a:cs typeface="B Titr" pitchFamily="2" charset="-78"/>
              </a:rPr>
              <a:t>حوضه‌ي آبريز</a:t>
            </a:r>
            <a:endParaRPr lang="en-US" sz="2000" dirty="0" bmk="">
              <a:latin typeface="Times New Roman" pitchFamily="18" charset="0"/>
              <a:ea typeface="Times New Roman" pitchFamily="18" charset="0"/>
              <a:cs typeface="B Titr" pitchFamily="2" charset="-78"/>
            </a:endParaRPr>
          </a:p>
          <a:p>
            <a:pPr marL="400050" lvl="1" algn="r" rtl="1" fontAlgn="base">
              <a:lnSpc>
                <a:spcPct val="170000"/>
              </a:lnSpc>
              <a:spcBef>
                <a:spcPct val="0"/>
              </a:spcBef>
              <a:spcAft>
                <a:spcPct val="0"/>
              </a:spcAft>
              <a:buClr>
                <a:srgbClr val="FF0000"/>
              </a:buClr>
              <a:buFont typeface="Wingdings" pitchFamily="2" charset="2"/>
              <a:buChar char="v"/>
            </a:pPr>
            <a:r>
              <a:rPr lang="en-US" sz="2000" dirty="0" bmk="">
                <a:latin typeface="Times New Roman" pitchFamily="18" charset="0"/>
                <a:ea typeface="Times New Roman" pitchFamily="18" charset="0"/>
                <a:cs typeface="B Titr" pitchFamily="2" charset="-78"/>
              </a:rPr>
              <a:t> </a:t>
            </a:r>
            <a:r>
              <a:rPr lang="fa-IR" sz="2000" dirty="0" bmk="">
                <a:latin typeface="Times New Roman" pitchFamily="18" charset="0"/>
                <a:ea typeface="Times New Roman" pitchFamily="18" charset="0"/>
                <a:cs typeface="B Titr" pitchFamily="2" charset="-78"/>
              </a:rPr>
              <a:t>سامانه ي تصفيه </a:t>
            </a:r>
          </a:p>
          <a:p>
            <a:pPr marL="400050" lvl="1" algn="r" rtl="1" fontAlgn="base">
              <a:lnSpc>
                <a:spcPct val="170000"/>
              </a:lnSpc>
              <a:spcBef>
                <a:spcPct val="0"/>
              </a:spcBef>
              <a:spcAft>
                <a:spcPct val="0"/>
              </a:spcAft>
              <a:buClr>
                <a:srgbClr val="FF0000"/>
              </a:buClr>
              <a:buFont typeface="Wingdings" pitchFamily="2" charset="2"/>
              <a:buChar char="v"/>
            </a:pPr>
            <a:r>
              <a:rPr lang="fa-IR" sz="2000" dirty="0" bmk="">
                <a:latin typeface="Times New Roman" pitchFamily="18" charset="0"/>
                <a:ea typeface="Times New Roman" pitchFamily="18" charset="0"/>
                <a:cs typeface="B Titr" pitchFamily="2" charset="-78"/>
              </a:rPr>
              <a:t>سامانه ي انتقال ، ذخيره سازي و توزيع </a:t>
            </a:r>
          </a:p>
          <a:p>
            <a:pPr marL="400050" lvl="1" algn="r" rtl="1" fontAlgn="base">
              <a:lnSpc>
                <a:spcPct val="170000"/>
              </a:lnSpc>
              <a:spcBef>
                <a:spcPct val="0"/>
              </a:spcBef>
              <a:spcAft>
                <a:spcPct val="0"/>
              </a:spcAft>
              <a:buClr>
                <a:srgbClr val="FF0000"/>
              </a:buClr>
              <a:buFont typeface="Wingdings" pitchFamily="2" charset="2"/>
              <a:buChar char="v"/>
            </a:pPr>
            <a:r>
              <a:rPr lang="fa-IR" sz="2000" dirty="0" bmk="">
                <a:latin typeface="Times New Roman" pitchFamily="18" charset="0"/>
                <a:ea typeface="Times New Roman" pitchFamily="18" charset="0"/>
                <a:cs typeface="B Titr" pitchFamily="2" charset="-78"/>
              </a:rPr>
              <a:t>مصرف كننده</a:t>
            </a:r>
            <a:endParaRPr lang="en-US" sz="2000" dirty="0">
              <a:latin typeface="Arial" pitchFamily="34" charset="0"/>
              <a:cs typeface="B Titr" pitchFamily="2" charset="-78"/>
            </a:endParaRPr>
          </a:p>
        </p:txBody>
      </p:sp>
      <p:grpSp>
        <p:nvGrpSpPr>
          <p:cNvPr id="26" name="Group 5"/>
          <p:cNvGrpSpPr>
            <a:grpSpLocks/>
          </p:cNvGrpSpPr>
          <p:nvPr/>
        </p:nvGrpSpPr>
        <p:grpSpPr bwMode="auto">
          <a:xfrm>
            <a:off x="2927648" y="4586066"/>
            <a:ext cx="6419056" cy="1219199"/>
            <a:chOff x="192" y="1817"/>
            <a:chExt cx="5184" cy="1303"/>
          </a:xfrm>
        </p:grpSpPr>
        <p:sp>
          <p:nvSpPr>
            <p:cNvPr id="27" name="Rectangle 6"/>
            <p:cNvSpPr>
              <a:spLocks noChangeArrowheads="1"/>
            </p:cNvSpPr>
            <p:nvPr/>
          </p:nvSpPr>
          <p:spPr bwMode="auto">
            <a:xfrm>
              <a:off x="192" y="2208"/>
              <a:ext cx="5184" cy="912"/>
            </a:xfrm>
            <a:prstGeom prst="rect">
              <a:avLst/>
            </a:prstGeom>
            <a:solidFill>
              <a:schemeClr val="accent1"/>
            </a:solidFill>
            <a:ln w="9525">
              <a:solidFill>
                <a:schemeClr val="tx1"/>
              </a:solidFill>
              <a:miter lim="800000"/>
              <a:headEnd/>
              <a:tailEnd/>
            </a:ln>
          </p:spPr>
          <p:txBody>
            <a:bodyPr wrap="none" anchor="ctr"/>
            <a:lstStyle/>
            <a:p>
              <a:endParaRPr lang="fa-IR" sz="1400"/>
            </a:p>
          </p:txBody>
        </p:sp>
        <p:sp>
          <p:nvSpPr>
            <p:cNvPr id="28" name="Rectangle 9"/>
            <p:cNvSpPr>
              <a:spLocks noChangeArrowheads="1"/>
            </p:cNvSpPr>
            <p:nvPr/>
          </p:nvSpPr>
          <p:spPr bwMode="auto">
            <a:xfrm>
              <a:off x="2044" y="2208"/>
              <a:ext cx="1517" cy="318"/>
            </a:xfrm>
            <a:prstGeom prst="rect">
              <a:avLst/>
            </a:prstGeom>
            <a:noFill/>
            <a:ln w="9525">
              <a:noFill/>
              <a:miter lim="800000"/>
              <a:headEnd/>
              <a:tailEnd/>
            </a:ln>
          </p:spPr>
          <p:txBody>
            <a:bodyPr/>
            <a:lstStyle/>
            <a:p>
              <a:pPr rtl="1"/>
              <a:endParaRPr lang="fa-IR" sz="3200" b="1">
                <a:solidFill>
                  <a:srgbClr val="000066"/>
                </a:solidFill>
              </a:endParaRPr>
            </a:p>
          </p:txBody>
        </p:sp>
        <p:sp>
          <p:nvSpPr>
            <p:cNvPr id="29" name="Rectangle 10"/>
            <p:cNvSpPr>
              <a:spLocks noChangeArrowheads="1"/>
            </p:cNvSpPr>
            <p:nvPr/>
          </p:nvSpPr>
          <p:spPr bwMode="auto">
            <a:xfrm>
              <a:off x="4254" y="2284"/>
              <a:ext cx="978" cy="740"/>
            </a:xfrm>
            <a:prstGeom prst="rect">
              <a:avLst/>
            </a:prstGeom>
            <a:solidFill>
              <a:schemeClr val="tx2">
                <a:lumMod val="20000"/>
                <a:lumOff val="80000"/>
              </a:schemeClr>
            </a:solidFill>
            <a:ln w="23876">
              <a:solidFill>
                <a:schemeClr val="tx1"/>
              </a:solidFill>
              <a:miter lim="800000"/>
              <a:headEnd/>
              <a:tailEnd/>
            </a:ln>
          </p:spPr>
          <p:txBody>
            <a:bodyPr/>
            <a:lstStyle/>
            <a:p>
              <a:pPr rtl="1"/>
              <a:endParaRPr lang="fa-IR" sz="3200" b="1">
                <a:solidFill>
                  <a:srgbClr val="000066"/>
                </a:solidFill>
              </a:endParaRPr>
            </a:p>
          </p:txBody>
        </p:sp>
        <p:sp>
          <p:nvSpPr>
            <p:cNvPr id="30" name="Rectangle 11"/>
            <p:cNvSpPr>
              <a:spLocks noChangeArrowheads="1"/>
            </p:cNvSpPr>
            <p:nvPr/>
          </p:nvSpPr>
          <p:spPr bwMode="auto">
            <a:xfrm rot="10800000" flipV="1">
              <a:off x="4320" y="2377"/>
              <a:ext cx="862" cy="526"/>
            </a:xfrm>
            <a:prstGeom prst="rect">
              <a:avLst/>
            </a:prstGeom>
            <a:noFill/>
            <a:ln w="9525">
              <a:noFill/>
              <a:miter lim="800000"/>
              <a:headEnd/>
              <a:tailEnd/>
            </a:ln>
          </p:spPr>
          <p:txBody>
            <a:bodyPr lIns="0" tIns="0" rIns="0" bIns="0">
              <a:spAutoFit/>
            </a:bodyPr>
            <a:lstStyle/>
            <a:p>
              <a:pPr algn="ctr" defTabSz="1042988" eaLnBrk="0" hangingPunct="0">
                <a:spcBef>
                  <a:spcPct val="50000"/>
                </a:spcBef>
                <a:defRPr/>
              </a:pPr>
              <a:r>
                <a:rPr lang="en-GB" sz="1600" b="1">
                  <a:solidFill>
                    <a:srgbClr val="000000"/>
                  </a:solidFill>
                  <a:latin typeface="Times New Roman" pitchFamily="18" charset="0"/>
                </a:rPr>
                <a:t>Consumer system</a:t>
              </a:r>
              <a:endParaRPr lang="en-GB" sz="1600" b="1">
                <a:solidFill>
                  <a:schemeClr val="accent2"/>
                </a:solidFill>
                <a:effectLst>
                  <a:outerShdw blurRad="38100" dist="38100" dir="2700000" algn="tl">
                    <a:srgbClr val="C0C0C0"/>
                  </a:outerShdw>
                </a:effectLst>
                <a:latin typeface="Times New Roman" pitchFamily="18" charset="0"/>
              </a:endParaRPr>
            </a:p>
          </p:txBody>
        </p:sp>
        <p:sp>
          <p:nvSpPr>
            <p:cNvPr id="31" name="Rectangle 12"/>
            <p:cNvSpPr>
              <a:spLocks noChangeArrowheads="1"/>
            </p:cNvSpPr>
            <p:nvPr/>
          </p:nvSpPr>
          <p:spPr bwMode="auto">
            <a:xfrm>
              <a:off x="3039" y="2284"/>
              <a:ext cx="881" cy="740"/>
            </a:xfrm>
            <a:prstGeom prst="rect">
              <a:avLst/>
            </a:prstGeom>
            <a:solidFill>
              <a:schemeClr val="tx2">
                <a:lumMod val="20000"/>
                <a:lumOff val="80000"/>
              </a:schemeClr>
            </a:solidFill>
            <a:ln w="23876">
              <a:solidFill>
                <a:schemeClr val="tx1"/>
              </a:solidFill>
              <a:miter lim="800000"/>
              <a:headEnd/>
              <a:tailEnd/>
            </a:ln>
          </p:spPr>
          <p:txBody>
            <a:bodyPr/>
            <a:lstStyle/>
            <a:p>
              <a:pPr rtl="1"/>
              <a:endParaRPr lang="fa-IR" sz="3200" b="1">
                <a:solidFill>
                  <a:srgbClr val="000066"/>
                </a:solidFill>
              </a:endParaRPr>
            </a:p>
          </p:txBody>
        </p:sp>
        <p:sp>
          <p:nvSpPr>
            <p:cNvPr id="32" name="Rectangle 13"/>
            <p:cNvSpPr>
              <a:spLocks noChangeArrowheads="1"/>
            </p:cNvSpPr>
            <p:nvPr/>
          </p:nvSpPr>
          <p:spPr bwMode="auto">
            <a:xfrm>
              <a:off x="3072" y="2442"/>
              <a:ext cx="813" cy="526"/>
            </a:xfrm>
            <a:prstGeom prst="rect">
              <a:avLst/>
            </a:prstGeom>
            <a:noFill/>
            <a:ln w="9525">
              <a:noFill/>
              <a:miter lim="800000"/>
              <a:headEnd/>
              <a:tailEnd/>
            </a:ln>
          </p:spPr>
          <p:txBody>
            <a:bodyPr lIns="0" tIns="0" rIns="0" bIns="0">
              <a:spAutoFit/>
            </a:bodyPr>
            <a:lstStyle/>
            <a:p>
              <a:pPr algn="ctr" defTabSz="1042988" eaLnBrk="0" hangingPunct="0">
                <a:spcBef>
                  <a:spcPct val="50000"/>
                </a:spcBef>
                <a:defRPr/>
              </a:pPr>
              <a:r>
                <a:rPr lang="en-GB" sz="1400" b="1" dirty="0">
                  <a:solidFill>
                    <a:srgbClr val="000000"/>
                  </a:solidFill>
                  <a:latin typeface="Times New Roman" pitchFamily="18" charset="0"/>
                </a:rPr>
                <a:t>Distribution</a:t>
              </a:r>
              <a:r>
                <a:rPr lang="en-GB" sz="1600" b="1" dirty="0">
                  <a:solidFill>
                    <a:srgbClr val="000000"/>
                  </a:solidFill>
                  <a:latin typeface="Times New Roman" pitchFamily="18" charset="0"/>
                </a:rPr>
                <a:t> system</a:t>
              </a:r>
              <a:endParaRPr lang="en-GB" sz="1600" b="1" dirty="0">
                <a:solidFill>
                  <a:schemeClr val="accent2"/>
                </a:solidFill>
                <a:effectLst>
                  <a:outerShdw blurRad="38100" dist="38100" dir="2700000" algn="tl">
                    <a:srgbClr val="C0C0C0"/>
                  </a:outerShdw>
                </a:effectLst>
                <a:latin typeface="Times New Roman" pitchFamily="18" charset="0"/>
              </a:endParaRPr>
            </a:p>
          </p:txBody>
        </p:sp>
        <p:sp>
          <p:nvSpPr>
            <p:cNvPr id="33" name="Rectangle 14"/>
            <p:cNvSpPr>
              <a:spLocks noChangeArrowheads="1"/>
            </p:cNvSpPr>
            <p:nvPr/>
          </p:nvSpPr>
          <p:spPr bwMode="auto">
            <a:xfrm>
              <a:off x="288" y="2256"/>
              <a:ext cx="1215" cy="768"/>
            </a:xfrm>
            <a:prstGeom prst="rect">
              <a:avLst/>
            </a:prstGeom>
            <a:solidFill>
              <a:schemeClr val="tx2">
                <a:lumMod val="20000"/>
                <a:lumOff val="80000"/>
              </a:schemeClr>
            </a:solidFill>
            <a:ln w="23876">
              <a:solidFill>
                <a:schemeClr val="tx1"/>
              </a:solidFill>
              <a:miter lim="800000"/>
              <a:headEnd/>
              <a:tailEnd/>
            </a:ln>
          </p:spPr>
          <p:txBody>
            <a:bodyPr/>
            <a:lstStyle/>
            <a:p>
              <a:pPr rtl="1"/>
              <a:endParaRPr lang="fa-IR" sz="3200" b="1" dirty="0"/>
            </a:p>
          </p:txBody>
        </p:sp>
        <p:sp>
          <p:nvSpPr>
            <p:cNvPr id="34" name="Rectangle 15"/>
            <p:cNvSpPr>
              <a:spLocks noChangeArrowheads="1"/>
            </p:cNvSpPr>
            <p:nvPr/>
          </p:nvSpPr>
          <p:spPr bwMode="auto">
            <a:xfrm>
              <a:off x="318" y="2412"/>
              <a:ext cx="1152" cy="526"/>
            </a:xfrm>
            <a:prstGeom prst="rect">
              <a:avLst/>
            </a:prstGeom>
            <a:noFill/>
            <a:ln w="9525">
              <a:noFill/>
              <a:miter lim="800000"/>
              <a:headEnd/>
              <a:tailEnd/>
            </a:ln>
          </p:spPr>
          <p:txBody>
            <a:bodyPr lIns="0" tIns="0" rIns="0" bIns="0">
              <a:spAutoFit/>
            </a:bodyPr>
            <a:lstStyle/>
            <a:p>
              <a:pPr algn="ctr" defTabSz="1042988" eaLnBrk="0" hangingPunct="0">
                <a:spcBef>
                  <a:spcPct val="50000"/>
                </a:spcBef>
              </a:pPr>
              <a:r>
                <a:rPr lang="en-GB" sz="1600" b="1" dirty="0">
                  <a:latin typeface="Times New Roman" pitchFamily="18" charset="0"/>
                </a:rPr>
                <a:t>Water resources &amp; sources</a:t>
              </a:r>
            </a:p>
          </p:txBody>
        </p:sp>
        <p:sp>
          <p:nvSpPr>
            <p:cNvPr id="35" name="Rectangle 16"/>
            <p:cNvSpPr>
              <a:spLocks noChangeArrowheads="1"/>
            </p:cNvSpPr>
            <p:nvPr/>
          </p:nvSpPr>
          <p:spPr bwMode="auto">
            <a:xfrm>
              <a:off x="1823" y="2284"/>
              <a:ext cx="898" cy="740"/>
            </a:xfrm>
            <a:prstGeom prst="rect">
              <a:avLst/>
            </a:prstGeom>
            <a:solidFill>
              <a:schemeClr val="tx2">
                <a:lumMod val="20000"/>
                <a:lumOff val="80000"/>
              </a:schemeClr>
            </a:solidFill>
            <a:ln w="23876">
              <a:solidFill>
                <a:schemeClr val="tx1"/>
              </a:solidFill>
              <a:miter lim="800000"/>
              <a:headEnd/>
              <a:tailEnd/>
            </a:ln>
          </p:spPr>
          <p:txBody>
            <a:bodyPr/>
            <a:lstStyle/>
            <a:p>
              <a:pPr rtl="1"/>
              <a:endParaRPr lang="fa-IR" sz="3200" b="1">
                <a:solidFill>
                  <a:srgbClr val="000066"/>
                </a:solidFill>
              </a:endParaRPr>
            </a:p>
          </p:txBody>
        </p:sp>
        <p:sp>
          <p:nvSpPr>
            <p:cNvPr id="36" name="Rectangle 17"/>
            <p:cNvSpPr>
              <a:spLocks noChangeArrowheads="1"/>
            </p:cNvSpPr>
            <p:nvPr/>
          </p:nvSpPr>
          <p:spPr bwMode="auto">
            <a:xfrm>
              <a:off x="1913" y="2544"/>
              <a:ext cx="741" cy="263"/>
            </a:xfrm>
            <a:prstGeom prst="rect">
              <a:avLst/>
            </a:prstGeom>
            <a:noFill/>
            <a:ln w="9525">
              <a:noFill/>
              <a:miter lim="800000"/>
              <a:headEnd/>
              <a:tailEnd/>
            </a:ln>
          </p:spPr>
          <p:txBody>
            <a:bodyPr wrap="none" lIns="0" tIns="0" rIns="0" bIns="0">
              <a:spAutoFit/>
            </a:bodyPr>
            <a:lstStyle/>
            <a:p>
              <a:pPr algn="ctr" defTabSz="1042988" eaLnBrk="0" hangingPunct="0">
                <a:spcBef>
                  <a:spcPct val="50000"/>
                </a:spcBef>
                <a:defRPr/>
              </a:pPr>
              <a:r>
                <a:rPr lang="en-GB" sz="1600" b="1" dirty="0">
                  <a:solidFill>
                    <a:srgbClr val="000000"/>
                  </a:solidFill>
                  <a:latin typeface="Times New Roman" pitchFamily="18" charset="0"/>
                </a:rPr>
                <a:t>Treatment</a:t>
              </a:r>
              <a:endParaRPr lang="en-GB" sz="1600" b="1" dirty="0">
                <a:solidFill>
                  <a:schemeClr val="accent2"/>
                </a:solidFill>
                <a:effectLst>
                  <a:outerShdw blurRad="38100" dist="38100" dir="2700000" algn="tl">
                    <a:srgbClr val="C0C0C0"/>
                  </a:outerShdw>
                </a:effectLst>
                <a:latin typeface="Times New Roman" pitchFamily="18" charset="0"/>
              </a:endParaRPr>
            </a:p>
          </p:txBody>
        </p:sp>
        <p:sp>
          <p:nvSpPr>
            <p:cNvPr id="37" name="Line 18"/>
            <p:cNvSpPr>
              <a:spLocks noChangeShapeType="1"/>
            </p:cNvSpPr>
            <p:nvPr/>
          </p:nvSpPr>
          <p:spPr bwMode="auto">
            <a:xfrm>
              <a:off x="1504" y="2668"/>
              <a:ext cx="326" cy="0"/>
            </a:xfrm>
            <a:prstGeom prst="line">
              <a:avLst/>
            </a:prstGeom>
            <a:noFill/>
            <a:ln w="28575">
              <a:solidFill>
                <a:schemeClr val="tx1"/>
              </a:solidFill>
              <a:round/>
              <a:headEnd/>
              <a:tailEnd type="triangle" w="med" len="med"/>
            </a:ln>
          </p:spPr>
          <p:txBody>
            <a:bodyPr lIns="0" tIns="0" rIns="0" bIns="0" anchor="ctr">
              <a:spAutoFit/>
            </a:bodyPr>
            <a:lstStyle/>
            <a:p>
              <a:endParaRPr lang="fa-IR" sz="1400"/>
            </a:p>
          </p:txBody>
        </p:sp>
        <p:sp>
          <p:nvSpPr>
            <p:cNvPr id="38" name="Line 19"/>
            <p:cNvSpPr>
              <a:spLocks noChangeShapeType="1"/>
            </p:cNvSpPr>
            <p:nvPr/>
          </p:nvSpPr>
          <p:spPr bwMode="auto">
            <a:xfrm>
              <a:off x="2719" y="2668"/>
              <a:ext cx="325" cy="0"/>
            </a:xfrm>
            <a:prstGeom prst="line">
              <a:avLst/>
            </a:prstGeom>
            <a:noFill/>
            <a:ln w="28575">
              <a:solidFill>
                <a:schemeClr val="tx1"/>
              </a:solidFill>
              <a:round/>
              <a:headEnd/>
              <a:tailEnd type="triangle" w="med" len="med"/>
            </a:ln>
          </p:spPr>
          <p:txBody>
            <a:bodyPr lIns="0" tIns="0" rIns="0" bIns="0" anchor="ctr">
              <a:spAutoFit/>
            </a:bodyPr>
            <a:lstStyle/>
            <a:p>
              <a:endParaRPr lang="fa-IR" sz="1400"/>
            </a:p>
          </p:txBody>
        </p:sp>
        <p:sp>
          <p:nvSpPr>
            <p:cNvPr id="39" name="Line 20"/>
            <p:cNvSpPr>
              <a:spLocks noChangeShapeType="1"/>
            </p:cNvSpPr>
            <p:nvPr/>
          </p:nvSpPr>
          <p:spPr bwMode="auto">
            <a:xfrm>
              <a:off x="3934" y="2668"/>
              <a:ext cx="326" cy="0"/>
            </a:xfrm>
            <a:prstGeom prst="line">
              <a:avLst/>
            </a:prstGeom>
            <a:noFill/>
            <a:ln w="28575">
              <a:solidFill>
                <a:schemeClr val="tx1"/>
              </a:solidFill>
              <a:round/>
              <a:headEnd/>
              <a:tailEnd type="triangle" w="med" len="med"/>
            </a:ln>
          </p:spPr>
          <p:txBody>
            <a:bodyPr lIns="0" tIns="0" rIns="0" bIns="0" anchor="ctr">
              <a:spAutoFit/>
            </a:bodyPr>
            <a:lstStyle/>
            <a:p>
              <a:endParaRPr lang="fa-IR" sz="1400"/>
            </a:p>
          </p:txBody>
        </p:sp>
        <p:sp>
          <p:nvSpPr>
            <p:cNvPr id="40" name="Text Box 19"/>
            <p:cNvSpPr txBox="1">
              <a:spLocks noChangeArrowheads="1"/>
            </p:cNvSpPr>
            <p:nvPr/>
          </p:nvSpPr>
          <p:spPr bwMode="auto">
            <a:xfrm>
              <a:off x="806" y="1817"/>
              <a:ext cx="266" cy="428"/>
            </a:xfrm>
            <a:prstGeom prst="rect">
              <a:avLst/>
            </a:prstGeom>
            <a:noFill/>
            <a:ln w="9525">
              <a:noFill/>
              <a:miter lim="800000"/>
              <a:headEnd/>
              <a:tailEnd/>
            </a:ln>
          </p:spPr>
          <p:txBody>
            <a:bodyPr wrap="none">
              <a:spAutoFit/>
            </a:bodyPr>
            <a:lstStyle/>
            <a:p>
              <a:r>
                <a:rPr lang="en-US" sz="2000" b="1"/>
                <a:t>1</a:t>
              </a:r>
            </a:p>
          </p:txBody>
        </p:sp>
        <p:sp>
          <p:nvSpPr>
            <p:cNvPr id="41" name="Text Box 20"/>
            <p:cNvSpPr txBox="1">
              <a:spLocks noChangeArrowheads="1"/>
            </p:cNvSpPr>
            <p:nvPr/>
          </p:nvSpPr>
          <p:spPr bwMode="auto">
            <a:xfrm>
              <a:off x="2111" y="1824"/>
              <a:ext cx="266" cy="428"/>
            </a:xfrm>
            <a:prstGeom prst="rect">
              <a:avLst/>
            </a:prstGeom>
            <a:noFill/>
            <a:ln w="9525">
              <a:noFill/>
              <a:miter lim="800000"/>
              <a:headEnd/>
              <a:tailEnd/>
            </a:ln>
          </p:spPr>
          <p:txBody>
            <a:bodyPr wrap="none">
              <a:spAutoFit/>
            </a:bodyPr>
            <a:lstStyle/>
            <a:p>
              <a:r>
                <a:rPr lang="en-US" sz="2000" b="1"/>
                <a:t>2</a:t>
              </a:r>
            </a:p>
          </p:txBody>
        </p:sp>
        <p:sp>
          <p:nvSpPr>
            <p:cNvPr id="42" name="Text Box 21"/>
            <p:cNvSpPr txBox="1">
              <a:spLocks noChangeArrowheads="1"/>
            </p:cNvSpPr>
            <p:nvPr/>
          </p:nvSpPr>
          <p:spPr bwMode="auto">
            <a:xfrm>
              <a:off x="3311" y="1824"/>
              <a:ext cx="266" cy="428"/>
            </a:xfrm>
            <a:prstGeom prst="rect">
              <a:avLst/>
            </a:prstGeom>
            <a:noFill/>
            <a:ln w="9525">
              <a:noFill/>
              <a:miter lim="800000"/>
              <a:headEnd/>
              <a:tailEnd/>
            </a:ln>
          </p:spPr>
          <p:txBody>
            <a:bodyPr wrap="none">
              <a:spAutoFit/>
            </a:bodyPr>
            <a:lstStyle/>
            <a:p>
              <a:r>
                <a:rPr lang="en-US" sz="2000" b="1" dirty="0"/>
                <a:t>3</a:t>
              </a:r>
            </a:p>
          </p:txBody>
        </p:sp>
        <p:sp>
          <p:nvSpPr>
            <p:cNvPr id="43" name="Text Box 22"/>
            <p:cNvSpPr txBox="1">
              <a:spLocks noChangeArrowheads="1"/>
            </p:cNvSpPr>
            <p:nvPr/>
          </p:nvSpPr>
          <p:spPr bwMode="auto">
            <a:xfrm>
              <a:off x="4608" y="1824"/>
              <a:ext cx="266" cy="428"/>
            </a:xfrm>
            <a:prstGeom prst="rect">
              <a:avLst/>
            </a:prstGeom>
            <a:noFill/>
            <a:ln w="9525">
              <a:noFill/>
              <a:miter lim="800000"/>
              <a:headEnd/>
              <a:tailEnd/>
            </a:ln>
          </p:spPr>
          <p:txBody>
            <a:bodyPr wrap="none">
              <a:spAutoFit/>
            </a:bodyPr>
            <a:lstStyle/>
            <a:p>
              <a:r>
                <a:rPr lang="en-US" sz="2000" b="1"/>
                <a:t>4</a:t>
              </a:r>
            </a:p>
          </p:txBody>
        </p:sp>
      </p:grpSp>
      <p:sp>
        <p:nvSpPr>
          <p:cNvPr id="44" name="Text Box 23"/>
          <p:cNvSpPr txBox="1">
            <a:spLocks noChangeArrowheads="1"/>
          </p:cNvSpPr>
          <p:nvPr/>
        </p:nvSpPr>
        <p:spPr bwMode="auto">
          <a:xfrm>
            <a:off x="2495600" y="5877272"/>
            <a:ext cx="7543800" cy="369332"/>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GB" b="1" dirty="0">
                <a:solidFill>
                  <a:srgbClr val="00B0F0"/>
                </a:solidFill>
              </a:rPr>
              <a:t>From Catchment To Consumer  </a:t>
            </a:r>
            <a:endParaRPr lang="en-US" b="1" dirty="0">
              <a:solidFill>
                <a:srgbClr val="00B0F0"/>
              </a:solidFill>
            </a:endParaRPr>
          </a:p>
        </p:txBody>
      </p:sp>
    </p:spTree>
    <p:extLst>
      <p:ext uri="{BB962C8B-B14F-4D97-AF65-F5344CB8AC3E}">
        <p14:creationId xmlns:p14="http://schemas.microsoft.com/office/powerpoint/2010/main" val="4447266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390388" y="461793"/>
            <a:ext cx="5989586" cy="449826"/>
          </a:xfrm>
        </p:spPr>
        <p:txBody>
          <a:bodyPr>
            <a:normAutofit fontScale="90000"/>
          </a:bodyPr>
          <a:lstStyle/>
          <a:p>
            <a:pPr algn="ctr" eaLnBrk="1" hangingPunct="1"/>
            <a:r>
              <a:rPr lang="fa-IR" sz="2400" dirty="0">
                <a:solidFill>
                  <a:schemeClr val="tx1"/>
                </a:solidFill>
                <a:cs typeface="B Titr" pitchFamily="2" charset="-78"/>
              </a:rPr>
              <a:t>مسئوليت ها در اجراي برنامه ايمني آب </a:t>
            </a:r>
          </a:p>
        </p:txBody>
      </p:sp>
      <p:sp>
        <p:nvSpPr>
          <p:cNvPr id="15363" name="Content Placeholder 2"/>
          <p:cNvSpPr>
            <a:spLocks noGrp="1"/>
          </p:cNvSpPr>
          <p:nvPr>
            <p:ph sz="quarter" idx="1"/>
          </p:nvPr>
        </p:nvSpPr>
        <p:spPr>
          <a:xfrm>
            <a:off x="1311579" y="1035455"/>
            <a:ext cx="10511687" cy="5261412"/>
          </a:xfrm>
        </p:spPr>
        <p:txBody>
          <a:bodyPr>
            <a:noAutofit/>
          </a:bodyPr>
          <a:lstStyle/>
          <a:p>
            <a:pPr lvl="1" algn="r" rtl="1">
              <a:lnSpc>
                <a:spcPct val="150000"/>
              </a:lnSpc>
            </a:pPr>
            <a:r>
              <a:rPr lang="fa-IR" sz="1800" b="1" dirty="0">
                <a:cs typeface="B Nazanin" panose="00000400000000000000" pitchFamily="2" charset="-78"/>
              </a:rPr>
              <a:t>وزارت بهداشت به عنوان </a:t>
            </a:r>
            <a:r>
              <a:rPr lang="fa-IR" sz="1800" b="1" dirty="0" smtClean="0">
                <a:cs typeface="B Nazanin" panose="00000400000000000000" pitchFamily="2" charset="-78"/>
              </a:rPr>
              <a:t>مسئول اجرای </a:t>
            </a:r>
            <a:r>
              <a:rPr lang="fa-IR" sz="1800" b="1" dirty="0">
                <a:cs typeface="B Nazanin" panose="00000400000000000000" pitchFamily="2" charset="-78"/>
              </a:rPr>
              <a:t>برنامه</a:t>
            </a:r>
          </a:p>
          <a:p>
            <a:pPr lvl="1" algn="r" rtl="1">
              <a:lnSpc>
                <a:spcPct val="150000"/>
              </a:lnSpc>
            </a:pPr>
            <a:r>
              <a:rPr lang="fa-IR" sz="1800" b="1" dirty="0">
                <a:cs typeface="B Nazanin" panose="00000400000000000000" pitchFamily="2" charset="-78"/>
              </a:rPr>
              <a:t>وزارت نیرو بعنوان تامین کننده و توزیع کننده آب آشامیدنی</a:t>
            </a:r>
          </a:p>
          <a:p>
            <a:pPr lvl="2" algn="r" rtl="1">
              <a:lnSpc>
                <a:spcPct val="150000"/>
              </a:lnSpc>
            </a:pPr>
            <a:r>
              <a:rPr lang="fa-IR" sz="1800" b="1" dirty="0">
                <a:cs typeface="B Nazanin" panose="00000400000000000000" pitchFamily="2" charset="-78"/>
              </a:rPr>
              <a:t>شركت مديريت منابع آب ايران</a:t>
            </a:r>
          </a:p>
          <a:p>
            <a:pPr lvl="2" algn="r" rtl="1">
              <a:lnSpc>
                <a:spcPct val="150000"/>
              </a:lnSpc>
            </a:pPr>
            <a:r>
              <a:rPr lang="fa-IR" sz="1800" b="1" dirty="0">
                <a:cs typeface="B Nazanin" panose="00000400000000000000" pitchFamily="2" charset="-78"/>
              </a:rPr>
              <a:t>شركت مهندسي آب و فاضلاب كشور</a:t>
            </a:r>
          </a:p>
          <a:p>
            <a:pPr lvl="1" algn="r" rtl="1" eaLnBrk="1" hangingPunct="1">
              <a:lnSpc>
                <a:spcPct val="150000"/>
              </a:lnSpc>
            </a:pPr>
            <a:r>
              <a:rPr lang="fa-IR" sz="1800" b="1" dirty="0">
                <a:cs typeface="B Nazanin" panose="00000400000000000000" pitchFamily="2" charset="-78"/>
              </a:rPr>
              <a:t>سازمان حفاظت محیط زیست در جهت جلوگیری از آلودگی منابع آب</a:t>
            </a:r>
          </a:p>
          <a:p>
            <a:pPr lvl="1" algn="r" rtl="1" eaLnBrk="1" hangingPunct="1">
              <a:lnSpc>
                <a:spcPct val="150000"/>
              </a:lnSpc>
            </a:pPr>
            <a:r>
              <a:rPr lang="fa-IR" sz="1800" b="1" dirty="0">
                <a:cs typeface="B Nazanin" panose="00000400000000000000" pitchFamily="2" charset="-78"/>
              </a:rPr>
              <a:t> وزارت جهاد کشاورزی در جهت جلوگیری از ورود آلاینده های کشاورزی به منابع آب آشامیدنی</a:t>
            </a:r>
          </a:p>
          <a:p>
            <a:pPr lvl="1" algn="r" rtl="1" eaLnBrk="1" hangingPunct="1">
              <a:lnSpc>
                <a:spcPct val="150000"/>
              </a:lnSpc>
            </a:pPr>
            <a:r>
              <a:rPr lang="fa-IR" sz="1800" b="1" dirty="0">
                <a:cs typeface="B Nazanin" panose="00000400000000000000" pitchFamily="2" charset="-78"/>
              </a:rPr>
              <a:t> وزارت صنعت، معدن و </a:t>
            </a:r>
            <a:r>
              <a:rPr lang="fa-IR" sz="1800" b="1" dirty="0" smtClean="0">
                <a:cs typeface="B Nazanin" panose="00000400000000000000" pitchFamily="2" charset="-78"/>
              </a:rPr>
              <a:t>تجارت </a:t>
            </a:r>
            <a:r>
              <a:rPr lang="fa-IR" sz="1800" b="1" dirty="0">
                <a:cs typeface="B Nazanin" panose="00000400000000000000" pitchFamily="2" charset="-78"/>
              </a:rPr>
              <a:t>در جهت جلوگیری از ورود آلاینده های صنعتی به سیستم های تامین آب آشامیدنی </a:t>
            </a:r>
          </a:p>
          <a:p>
            <a:pPr lvl="1" algn="r" rtl="1" eaLnBrk="1" hangingPunct="1">
              <a:lnSpc>
                <a:spcPct val="150000"/>
              </a:lnSpc>
            </a:pPr>
            <a:r>
              <a:rPr lang="fa-IR" sz="1800" b="1" dirty="0">
                <a:cs typeface="B Nazanin" panose="00000400000000000000" pitchFamily="2" charset="-78"/>
              </a:rPr>
              <a:t>وزارت نفت به جهت جلوگیری از ورود آلاینده های نفتی که می تواند در منابع آب ایجاد شود.</a:t>
            </a:r>
          </a:p>
          <a:p>
            <a:pPr lvl="1" algn="r" rtl="1">
              <a:lnSpc>
                <a:spcPct val="150000"/>
              </a:lnSpc>
            </a:pPr>
            <a:r>
              <a:rPr lang="fa-IR" sz="1800" b="1" dirty="0">
                <a:cs typeface="B Nazanin" panose="00000400000000000000" pitchFamily="2" charset="-78"/>
              </a:rPr>
              <a:t>وزارت کشور </a:t>
            </a:r>
            <a:r>
              <a:rPr lang="fa-IR" sz="1800" b="1" dirty="0" smtClean="0">
                <a:cs typeface="B Nazanin" panose="00000400000000000000" pitchFamily="2" charset="-78"/>
              </a:rPr>
              <a:t>(نماینده استانداری ، فرمانداری یا  دهیاری ها ) بعنوان </a:t>
            </a:r>
            <a:r>
              <a:rPr lang="fa-IR" sz="1800" b="1" dirty="0">
                <a:cs typeface="B Nazanin" panose="00000400000000000000" pitchFamily="2" charset="-78"/>
              </a:rPr>
              <a:t>هماهنگ کننده و بالاترین مقام مسئول اجرایی در استانها(استانداری ها) همچنین نقش آن در مدیریتهای شهری و روستایی</a:t>
            </a:r>
          </a:p>
        </p:txBody>
      </p:sp>
      <p:sp>
        <p:nvSpPr>
          <p:cNvPr id="4" name="Slide Number Placeholder 3"/>
          <p:cNvSpPr>
            <a:spLocks noGrp="1"/>
          </p:cNvSpPr>
          <p:nvPr>
            <p:ph type="sldNum" sz="quarter" idx="12"/>
          </p:nvPr>
        </p:nvSpPr>
        <p:spPr/>
        <p:txBody>
          <a:bodyPr/>
          <a:lstStyle/>
          <a:p>
            <a:fld id="{0F717C63-04E6-4949-A0DC-DC16303F297B}" type="slidenum">
              <a:rPr lang="en-US" smtClean="0"/>
              <a:pPr/>
              <a:t>18</a:t>
            </a:fld>
            <a:endParaRPr lang="en-US"/>
          </a:p>
        </p:txBody>
      </p:sp>
    </p:spTree>
    <p:extLst>
      <p:ext uri="{BB962C8B-B14F-4D97-AF65-F5344CB8AC3E}">
        <p14:creationId xmlns:p14="http://schemas.microsoft.com/office/powerpoint/2010/main" val="29392841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03712" y="332656"/>
            <a:ext cx="4919937" cy="461665"/>
          </a:xfrm>
          <a:prstGeom prst="rect">
            <a:avLst/>
          </a:prstGeom>
        </p:spPr>
        <p:txBody>
          <a:bodyPr wrap="none">
            <a:spAutoFit/>
          </a:bodyPr>
          <a:lstStyle/>
          <a:p>
            <a:r>
              <a:rPr lang="fa-IR" sz="2400" b="1" dirty="0">
                <a:cs typeface="B Titr" pitchFamily="2" charset="-78"/>
              </a:rPr>
              <a:t>ده گام اساسي در اجراي برنامه‌ی ايمني آب </a:t>
            </a:r>
            <a:endParaRPr lang="en-US" sz="2400" dirty="0">
              <a:cs typeface="B Titr" pitchFamily="2" charset="-78"/>
            </a:endParaRPr>
          </a:p>
        </p:txBody>
      </p:sp>
      <p:sp>
        <p:nvSpPr>
          <p:cNvPr id="9" name="Rectangle 8"/>
          <p:cNvSpPr/>
          <p:nvPr/>
        </p:nvSpPr>
        <p:spPr>
          <a:xfrm>
            <a:off x="1932039" y="1127664"/>
            <a:ext cx="9542206" cy="4985980"/>
          </a:xfrm>
          <a:prstGeom prst="rect">
            <a:avLst/>
          </a:prstGeom>
        </p:spPr>
        <p:txBody>
          <a:bodyPr wrap="square">
            <a:spAutoFit/>
          </a:bodyPr>
          <a:lstStyle/>
          <a:p>
            <a:pPr marL="457200" indent="-457200" algn="r" rtl="1">
              <a:lnSpc>
                <a:spcPct val="150000"/>
              </a:lnSpc>
              <a:buClr>
                <a:srgbClr val="FF0066"/>
              </a:buClr>
              <a:buSzPct val="110000"/>
            </a:pPr>
            <a:r>
              <a:rPr lang="fa-IR" sz="2000" b="1" dirty="0">
                <a:cs typeface="B Titr" pitchFamily="2" charset="-78"/>
              </a:rPr>
              <a:t>1.  </a:t>
            </a:r>
            <a:r>
              <a:rPr lang="ar-SA" sz="2000" b="1" dirty="0">
                <a:cs typeface="B Titr" pitchFamily="2" charset="-78"/>
              </a:rPr>
              <a:t>تشكيل گروه برنامه‌ي ايمني آب</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2.  </a:t>
            </a:r>
            <a:r>
              <a:rPr lang="ar-SA" sz="2000" b="1" dirty="0">
                <a:cs typeface="B Titr" pitchFamily="2" charset="-78"/>
              </a:rPr>
              <a:t>توصيف سيستم تأمين آب</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3.  </a:t>
            </a:r>
            <a:r>
              <a:rPr lang="ar-SA" sz="2000" b="1" dirty="0">
                <a:cs typeface="B Titr" pitchFamily="2" charset="-78"/>
              </a:rPr>
              <a:t>شناسايي مخاطرات و رويدادهاي مخاطره آميز و ارزيابي ريسك‌ها</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4.  </a:t>
            </a:r>
            <a:r>
              <a:rPr lang="ar-SA" sz="2000" b="1" dirty="0">
                <a:cs typeface="B Titr" pitchFamily="2" charset="-78"/>
              </a:rPr>
              <a:t>تعيين و اعتبار بخشي اقدام‌هاي كنترلی، ارزيابي مجدد و اولويت بندي ريسك‌ها</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5.  </a:t>
            </a:r>
            <a:r>
              <a:rPr lang="ar-SA" sz="2000" b="1" dirty="0">
                <a:cs typeface="B Titr" pitchFamily="2" charset="-78"/>
              </a:rPr>
              <a:t>توسعه، اجرا و نگهداري يك برنامه بهبود و ارتقاء</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6.  تعيين </a:t>
            </a:r>
            <a:r>
              <a:rPr lang="ar-SA" sz="2000" b="1" dirty="0">
                <a:cs typeface="B Titr" pitchFamily="2" charset="-78"/>
              </a:rPr>
              <a:t>برنامه‌ي پايش اقدام‌های كنترلی</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7.  </a:t>
            </a:r>
            <a:r>
              <a:rPr lang="ar-SA" sz="2000" b="1" dirty="0">
                <a:cs typeface="B Titr" pitchFamily="2" charset="-78"/>
              </a:rPr>
              <a:t>اعتبار سنجي كارايي برنامه‌ي ايمني آب</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8.  </a:t>
            </a:r>
            <a:r>
              <a:rPr lang="ar-SA" sz="2000" b="1" dirty="0">
                <a:cs typeface="B Titr" pitchFamily="2" charset="-78"/>
              </a:rPr>
              <a:t>تدارك روش‌هاي اجرايي مديريت</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9.  </a:t>
            </a:r>
            <a:r>
              <a:rPr lang="ar-SA" sz="2000" b="1" dirty="0">
                <a:cs typeface="B Titr" pitchFamily="2" charset="-78"/>
              </a:rPr>
              <a:t>توسعه‌ي برنامه‌هاي پشتيباني</a:t>
            </a:r>
            <a:endParaRPr lang="fa-IR" sz="2000" b="1" dirty="0">
              <a:cs typeface="B Titr" pitchFamily="2" charset="-78"/>
            </a:endParaRPr>
          </a:p>
          <a:p>
            <a:pPr marL="457200" indent="-457200" algn="r" rtl="1">
              <a:lnSpc>
                <a:spcPct val="150000"/>
              </a:lnSpc>
              <a:buClr>
                <a:srgbClr val="FF0066"/>
              </a:buClr>
              <a:buSzPct val="110000"/>
            </a:pPr>
            <a:r>
              <a:rPr lang="fa-IR" sz="2000" b="1" dirty="0">
                <a:cs typeface="B Titr" pitchFamily="2" charset="-78"/>
              </a:rPr>
              <a:t>10. </a:t>
            </a:r>
            <a:r>
              <a:rPr lang="ar-SA" sz="2000" b="1" dirty="0">
                <a:cs typeface="B Titr" pitchFamily="2" charset="-78"/>
              </a:rPr>
              <a:t>برنامه‌ريزي و انجام بازبيني دوره</a:t>
            </a:r>
            <a:r>
              <a:rPr lang="en-US" sz="2000" b="1" dirty="0">
                <a:cs typeface="B Titr" pitchFamily="2" charset="-78"/>
              </a:rPr>
              <a:t>‌</a:t>
            </a:r>
            <a:r>
              <a:rPr lang="ar-SA" sz="2000" b="1" dirty="0">
                <a:cs typeface="B Titr" pitchFamily="2" charset="-78"/>
              </a:rPr>
              <a:t>اي برنامه‌ي ايمني آب</a:t>
            </a:r>
            <a:endParaRPr lang="fa-IR" sz="2000" b="1" dirty="0">
              <a:cs typeface="B Titr" pitchFamily="2" charset="-78"/>
            </a:endParaRPr>
          </a:p>
          <a:p>
            <a:pPr marL="342900" indent="-342900" algn="r" rtl="1">
              <a:buFont typeface="+mj-lt"/>
              <a:buAutoNum type="arabicParenR"/>
            </a:pPr>
            <a:endParaRPr lang="en-US" dirty="0"/>
          </a:p>
        </p:txBody>
      </p:sp>
      <p:sp>
        <p:nvSpPr>
          <p:cNvPr id="4" name="Line 6"/>
          <p:cNvSpPr>
            <a:spLocks noChangeShapeType="1"/>
          </p:cNvSpPr>
          <p:nvPr/>
        </p:nvSpPr>
        <p:spPr bwMode="auto">
          <a:xfrm>
            <a:off x="2423592" y="980728"/>
            <a:ext cx="7696200" cy="0"/>
          </a:xfrm>
          <a:prstGeom prst="line">
            <a:avLst/>
          </a:prstGeom>
          <a:noFill/>
          <a:ln w="34925">
            <a:solidFill>
              <a:schemeClr val="folHlink"/>
            </a:solidFill>
            <a:round/>
            <a:headEnd/>
            <a:tailEnd/>
          </a:ln>
        </p:spPr>
        <p:txBody>
          <a:bodyPr/>
          <a:lstStyle/>
          <a:p>
            <a:endParaRPr lang="en-US"/>
          </a:p>
        </p:txBody>
      </p:sp>
      <p:sp>
        <p:nvSpPr>
          <p:cNvPr id="5" name="Slide Number Placeholder 4"/>
          <p:cNvSpPr>
            <a:spLocks noGrp="1"/>
          </p:cNvSpPr>
          <p:nvPr>
            <p:ph type="sldNum" sz="quarter" idx="12"/>
          </p:nvPr>
        </p:nvSpPr>
        <p:spPr/>
        <p:txBody>
          <a:bodyPr/>
          <a:lstStyle/>
          <a:p>
            <a:fld id="{0F717C63-04E6-4949-A0DC-DC16303F297B}" type="slidenum">
              <a:rPr lang="en-US" smtClean="0"/>
              <a:pPr/>
              <a:t>19</a:t>
            </a:fld>
            <a:endParaRPr lang="en-US"/>
          </a:p>
        </p:txBody>
      </p:sp>
    </p:spTree>
    <p:extLst>
      <p:ext uri="{BB962C8B-B14F-4D97-AF65-F5344CB8AC3E}">
        <p14:creationId xmlns:p14="http://schemas.microsoft.com/office/powerpoint/2010/main" val="29590174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08840" y="1578077"/>
            <a:ext cx="5061417" cy="2640223"/>
            <a:chOff x="3642001" y="4473520"/>
            <a:chExt cx="1755582" cy="1755582"/>
          </a:xfrm>
          <a:solidFill>
            <a:srgbClr val="00B050"/>
          </a:solidFill>
          <a:scene3d>
            <a:camera prst="orthographicFront"/>
            <a:lightRig rig="flat" dir="t"/>
          </a:scene3d>
        </p:grpSpPr>
        <p:sp>
          <p:nvSpPr>
            <p:cNvPr id="5" name="Oval 4"/>
            <p:cNvSpPr/>
            <p:nvPr/>
          </p:nvSpPr>
          <p:spPr>
            <a:xfrm>
              <a:off x="3642001" y="4473520"/>
              <a:ext cx="1755582" cy="1755582"/>
            </a:xfrm>
            <a:prstGeom prst="ellipse">
              <a:avLst/>
            </a:prstGeom>
            <a:grpFill/>
            <a:sp3d prstMaterial="plastic">
              <a:bevelT w="120900" h="88900"/>
              <a:bevelB w="88900" h="31750" prst="angle"/>
            </a:sp3d>
          </p:spPr>
          <p:style>
            <a:lnRef idx="0">
              <a:schemeClr val="lt1">
                <a:hueOff val="0"/>
                <a:satOff val="0"/>
                <a:lumOff val="0"/>
                <a:alphaOff val="0"/>
              </a:schemeClr>
            </a:lnRef>
            <a:fillRef idx="1">
              <a:scrgbClr r="0" g="0" b="0"/>
            </a:fillRef>
            <a:effectRef idx="1">
              <a:schemeClr val="accent2">
                <a:shade val="80000"/>
                <a:alpha val="50000"/>
                <a:hueOff val="-34"/>
                <a:satOff val="-506"/>
                <a:lumOff val="2651"/>
                <a:alphaOff val="-16667"/>
              </a:schemeClr>
            </a:effectRef>
            <a:fontRef idx="minor">
              <a:schemeClr val="tx1"/>
            </a:fontRef>
          </p:style>
        </p:sp>
        <p:sp>
          <p:nvSpPr>
            <p:cNvPr id="6" name="Oval 4"/>
            <p:cNvSpPr txBox="1"/>
            <p:nvPr/>
          </p:nvSpPr>
          <p:spPr>
            <a:xfrm>
              <a:off x="3837713" y="4730619"/>
              <a:ext cx="1241384" cy="1241384"/>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r>
                <a:rPr lang="fa-IR" sz="3200" b="1" kern="1200" dirty="0">
                  <a:cs typeface="B Titr" panose="00000700000000000000" pitchFamily="2" charset="-78"/>
                </a:rPr>
                <a:t>شاخص‌های بهداشتی آب </a:t>
              </a:r>
            </a:p>
          </p:txBody>
        </p:sp>
      </p:grpSp>
    </p:spTree>
    <p:extLst>
      <p:ext uri="{BB962C8B-B14F-4D97-AF65-F5344CB8AC3E}">
        <p14:creationId xmlns:p14="http://schemas.microsoft.com/office/powerpoint/2010/main" val="2756280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6089" y="614303"/>
            <a:ext cx="8911687" cy="821232"/>
          </a:xfrm>
          <a:noFill/>
        </p:spPr>
        <p:txBody>
          <a:bodyPr>
            <a:normAutofit/>
          </a:bodyPr>
          <a:lstStyle/>
          <a:p>
            <a:pPr algn="ctr" rtl="1"/>
            <a:r>
              <a:rPr lang="fa-IR" sz="2400" dirty="0" smtClean="0">
                <a:cs typeface="B Titr" panose="00000700000000000000" pitchFamily="2" charset="-78"/>
              </a:rPr>
              <a:t>گام نخست : تشکیل کارگروه فنی ایمنی آب</a:t>
            </a:r>
            <a:endParaRPr lang="en-US" sz="2400" dirty="0">
              <a:cs typeface="B Titr" panose="00000700000000000000" pitchFamily="2" charset="-78"/>
            </a:endParaRPr>
          </a:p>
        </p:txBody>
      </p:sp>
      <p:sp>
        <p:nvSpPr>
          <p:cNvPr id="3" name="Content Placeholder 2"/>
          <p:cNvSpPr>
            <a:spLocks noGrp="1"/>
          </p:cNvSpPr>
          <p:nvPr>
            <p:ph sz="quarter" idx="13"/>
          </p:nvPr>
        </p:nvSpPr>
        <p:spPr>
          <a:xfrm>
            <a:off x="884277" y="1718163"/>
            <a:ext cx="10363826" cy="3424107"/>
          </a:xfrm>
          <a:noFill/>
        </p:spPr>
        <p:txBody>
          <a:bodyPr>
            <a:normAutofit/>
          </a:bodyPr>
          <a:lstStyle/>
          <a:p>
            <a:pPr marL="0" indent="0" algn="r" rtl="1">
              <a:buNone/>
            </a:pPr>
            <a:endParaRPr lang="fa-IR" dirty="0" smtClean="0">
              <a:solidFill>
                <a:srgbClr val="00B0F0"/>
              </a:solidFill>
              <a:cs typeface="B Titr" panose="00000700000000000000" pitchFamily="2" charset="-78"/>
              <a:hlinkClick r:id="" action="ppaction://noaction"/>
            </a:endParaRPr>
          </a:p>
          <a:p>
            <a:pPr algn="r" rtl="1"/>
            <a:r>
              <a:rPr lang="fa-IR" dirty="0" smtClean="0">
                <a:solidFill>
                  <a:srgbClr val="FF0000"/>
                </a:solidFill>
                <a:cs typeface="B Titr" panose="00000700000000000000" pitchFamily="2" charset="-78"/>
                <a:hlinkClick r:id="" action="ppaction://noaction"/>
              </a:rPr>
              <a:t>برنامه </a:t>
            </a:r>
            <a:r>
              <a:rPr lang="fa-IR" dirty="0">
                <a:solidFill>
                  <a:srgbClr val="FF0000"/>
                </a:solidFill>
                <a:cs typeface="B Titr" panose="00000700000000000000" pitchFamily="2" charset="-78"/>
                <a:hlinkClick r:id="rId2" action="ppaction://hlinksldjump"/>
              </a:rPr>
              <a:t>زمان بندی </a:t>
            </a:r>
            <a:r>
              <a:rPr lang="fa-IR" dirty="0" smtClean="0">
                <a:solidFill>
                  <a:srgbClr val="FF0000"/>
                </a:solidFill>
                <a:cs typeface="B Titr" panose="00000700000000000000" pitchFamily="2" charset="-78"/>
                <a:hlinkClick r:id="rId2" action="ppaction://hlinksldjump"/>
              </a:rPr>
              <a:t>(جدول گانت) پیشبرد </a:t>
            </a:r>
            <a:r>
              <a:rPr lang="fa-IR" dirty="0">
                <a:solidFill>
                  <a:srgbClr val="FF0000"/>
                </a:solidFill>
                <a:cs typeface="B Titr" panose="00000700000000000000" pitchFamily="2" charset="-78"/>
                <a:hlinkClick r:id="rId2" action="ppaction://hlinksldjump"/>
              </a:rPr>
              <a:t>ایمنی آب شهر</a:t>
            </a:r>
            <a:r>
              <a:rPr lang="fa-IR" dirty="0" smtClean="0">
                <a:solidFill>
                  <a:srgbClr val="FF0000"/>
                </a:solidFill>
                <a:cs typeface="B Titr" panose="00000700000000000000" pitchFamily="2" charset="-78"/>
                <a:hlinkClick r:id="rId2" action="ppaction://hlinksldjump"/>
              </a:rPr>
              <a:t>....</a:t>
            </a:r>
            <a:endParaRPr lang="fa-IR" dirty="0" smtClean="0">
              <a:solidFill>
                <a:srgbClr val="FF0000"/>
              </a:solidFill>
              <a:cs typeface="B Lotus" panose="00000400000000000000" pitchFamily="2" charset="-78"/>
            </a:endParaRPr>
          </a:p>
          <a:p>
            <a:pPr algn="r" rtl="1"/>
            <a:r>
              <a:rPr lang="fa-IR" dirty="0">
                <a:solidFill>
                  <a:srgbClr val="FF0000"/>
                </a:solidFill>
                <a:cs typeface="B Titr" panose="00000700000000000000" pitchFamily="2" charset="-78"/>
                <a:hlinkClick r:id="rId3" action="ppaction://hlinksldjump"/>
              </a:rPr>
              <a:t>ابلاغ اعضای کارگروه ایمنی آب استان</a:t>
            </a:r>
            <a:r>
              <a:rPr lang="fa-IR" dirty="0" smtClean="0">
                <a:solidFill>
                  <a:srgbClr val="FF0000"/>
                </a:solidFill>
                <a:cs typeface="B Titr" panose="00000700000000000000" pitchFamily="2" charset="-78"/>
                <a:hlinkClick r:id="rId3" action="ppaction://hlinksldjump"/>
              </a:rPr>
              <a:t>....</a:t>
            </a:r>
            <a:endParaRPr lang="fa-IR" dirty="0" smtClean="0">
              <a:solidFill>
                <a:srgbClr val="FF0000"/>
              </a:solidFill>
              <a:cs typeface="B Titr" panose="00000700000000000000" pitchFamily="2" charset="-78"/>
            </a:endParaRPr>
          </a:p>
          <a:p>
            <a:pPr algn="r" rtl="1"/>
            <a:r>
              <a:rPr lang="fa-IR" dirty="0" smtClean="0">
                <a:solidFill>
                  <a:srgbClr val="FF0000"/>
                </a:solidFill>
                <a:cs typeface="B Titr" panose="00000700000000000000" pitchFamily="2" charset="-78"/>
              </a:rPr>
              <a:t>برگزاری جلسات کارگروه به صورت مستمر با تواتر دو ماه یکبار</a:t>
            </a:r>
            <a:endParaRPr lang="fa-IR" dirty="0" smtClean="0">
              <a:solidFill>
                <a:srgbClr val="FF0000"/>
              </a:solidFill>
              <a:cs typeface="B Lotus" panose="00000400000000000000" pitchFamily="2" charset="-78"/>
            </a:endParaRPr>
          </a:p>
          <a:p>
            <a:pPr algn="r" rtl="1"/>
            <a:r>
              <a:rPr lang="fa-IR" dirty="0" smtClean="0">
                <a:solidFill>
                  <a:srgbClr val="FF0000"/>
                </a:solidFill>
                <a:cs typeface="B Titr" panose="00000700000000000000" pitchFamily="2" charset="-78"/>
                <a:hlinkClick r:id="rId4" action="ppaction://hlinksldjump"/>
              </a:rPr>
              <a:t>پیگیری اهم </a:t>
            </a:r>
            <a:r>
              <a:rPr lang="fa-IR" dirty="0">
                <a:solidFill>
                  <a:srgbClr val="FF0000"/>
                </a:solidFill>
                <a:cs typeface="B Titr" panose="00000700000000000000" pitchFamily="2" charset="-78"/>
                <a:hlinkClick r:id="rId4" action="ppaction://hlinksldjump"/>
              </a:rPr>
              <a:t>مصوبات و وضعیت اجرایی شدن </a:t>
            </a:r>
            <a:r>
              <a:rPr lang="fa-IR" dirty="0" smtClean="0">
                <a:solidFill>
                  <a:srgbClr val="FF0000"/>
                </a:solidFill>
                <a:cs typeface="B Titr" panose="00000700000000000000" pitchFamily="2" charset="-78"/>
                <a:hlinkClick r:id="rId4" action="ppaction://hlinksldjump"/>
              </a:rPr>
              <a:t>آنها</a:t>
            </a:r>
            <a:endParaRPr lang="fa-IR" dirty="0" smtClean="0">
              <a:solidFill>
                <a:srgbClr val="FF0000"/>
              </a:solidFill>
              <a:cs typeface="B Titr" panose="00000700000000000000" pitchFamily="2" charset="-78"/>
            </a:endParaRPr>
          </a:p>
          <a:p>
            <a:pPr algn="r" rtl="1"/>
            <a:r>
              <a:rPr lang="fa-IR" dirty="0" smtClean="0">
                <a:solidFill>
                  <a:srgbClr val="FF0000"/>
                </a:solidFill>
                <a:cs typeface="B Titr" panose="00000700000000000000" pitchFamily="2" charset="-78"/>
                <a:hlinkClick r:id="rId5" action="ppaction://hlinksldjump"/>
              </a:rPr>
              <a:t>ارائه </a:t>
            </a:r>
            <a:r>
              <a:rPr lang="fa-IR" dirty="0">
                <a:solidFill>
                  <a:srgbClr val="FF0000"/>
                </a:solidFill>
                <a:cs typeface="B Titr" panose="00000700000000000000" pitchFamily="2" charset="-78"/>
                <a:hlinkClick r:id="rId5" action="ppaction://hlinksldjump"/>
              </a:rPr>
              <a:t>برنامه ایمنی آب در </a:t>
            </a:r>
            <a:r>
              <a:rPr lang="fa-IR" dirty="0" smtClean="0">
                <a:solidFill>
                  <a:srgbClr val="FF0000"/>
                </a:solidFill>
                <a:cs typeface="B Titr" panose="00000700000000000000" pitchFamily="2" charset="-78"/>
                <a:hlinkClick r:id="rId5" action="ppaction://hlinksldjump"/>
              </a:rPr>
              <a:t>کارگروه </a:t>
            </a:r>
            <a:r>
              <a:rPr lang="fa-IR" dirty="0">
                <a:solidFill>
                  <a:srgbClr val="FF0000"/>
                </a:solidFill>
                <a:cs typeface="B Titr" panose="00000700000000000000" pitchFamily="2" charset="-78"/>
                <a:hlinkClick r:id="rId5" action="ppaction://hlinksldjump"/>
              </a:rPr>
              <a:t>سلامت و امنیت </a:t>
            </a:r>
            <a:r>
              <a:rPr lang="fa-IR" dirty="0" smtClean="0">
                <a:solidFill>
                  <a:srgbClr val="FF0000"/>
                </a:solidFill>
                <a:cs typeface="B Titr" panose="00000700000000000000" pitchFamily="2" charset="-78"/>
                <a:hlinkClick r:id="rId5" action="ppaction://hlinksldjump"/>
              </a:rPr>
              <a:t>غذایی</a:t>
            </a:r>
            <a:endParaRPr lang="fa-IR" dirty="0" smtClean="0">
              <a:solidFill>
                <a:srgbClr val="FF0000"/>
              </a:solidFill>
              <a:cs typeface="B Titr" panose="00000700000000000000" pitchFamily="2" charset="-78"/>
            </a:endParaRPr>
          </a:p>
        </p:txBody>
      </p:sp>
      <p:sp>
        <p:nvSpPr>
          <p:cNvPr id="4" name="Slide Number Placeholder 3"/>
          <p:cNvSpPr>
            <a:spLocks noGrp="1"/>
          </p:cNvSpPr>
          <p:nvPr>
            <p:ph type="sldNum" sz="quarter" idx="12"/>
          </p:nvPr>
        </p:nvSpPr>
        <p:spPr/>
        <p:txBody>
          <a:bodyPr/>
          <a:lstStyle/>
          <a:p>
            <a:fld id="{DDFA28AD-5A76-452D-A0C7-2902A1856DAA}" type="slidenum">
              <a:rPr lang="en-US" smtClean="0"/>
              <a:t>20</a:t>
            </a:fld>
            <a:endParaRPr lang="en-US" dirty="0"/>
          </a:p>
        </p:txBody>
      </p:sp>
      <p:sp>
        <p:nvSpPr>
          <p:cNvPr id="5" name="Up Arrow 4">
            <a:hlinkClick r:id="rId6"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2262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9603" y="651305"/>
            <a:ext cx="5051653" cy="638078"/>
          </a:xfrm>
        </p:spPr>
        <p:txBody>
          <a:bodyPr>
            <a:normAutofit/>
          </a:bodyPr>
          <a:lstStyle/>
          <a:p>
            <a:pPr algn="ctr" rtl="1"/>
            <a:r>
              <a:rPr lang="fa-IR" sz="2800" dirty="0" smtClean="0">
                <a:cs typeface="B Titr" panose="00000700000000000000" pitchFamily="2" charset="-78"/>
              </a:rPr>
              <a:t>گام دوم: توصیف سیستم</a:t>
            </a:r>
            <a:endParaRPr lang="en-US" sz="2800" dirty="0"/>
          </a:p>
        </p:txBody>
      </p:sp>
      <p:sp>
        <p:nvSpPr>
          <p:cNvPr id="3" name="Content Placeholder 2"/>
          <p:cNvSpPr>
            <a:spLocks noGrp="1"/>
          </p:cNvSpPr>
          <p:nvPr>
            <p:ph sz="quarter" idx="13"/>
          </p:nvPr>
        </p:nvSpPr>
        <p:spPr>
          <a:xfrm>
            <a:off x="1445341" y="1795719"/>
            <a:ext cx="9840179" cy="3956152"/>
          </a:xfrm>
        </p:spPr>
        <p:txBody>
          <a:bodyPr>
            <a:noAutofit/>
          </a:bodyPr>
          <a:lstStyle/>
          <a:p>
            <a:pPr algn="r" rtl="1"/>
            <a:r>
              <a:rPr lang="fa-IR" sz="1600" dirty="0" smtClean="0">
                <a:cs typeface="B Titr" panose="00000700000000000000" pitchFamily="2" charset="-78"/>
                <a:hlinkClick r:id="rId2" action="ppaction://hlinksldjump"/>
              </a:rPr>
              <a:t>اطلاعات کلی شهر ( جمعیت، تعداد مشترکین، موقعیت جغرافیایی در حوضه بر روی نقشه، جدول آمار تاسیسات آبرسانی و فاضلاب، کانون های آلاینده مهم)</a:t>
            </a:r>
            <a:endParaRPr lang="fa-IR" sz="1600" dirty="0" smtClean="0">
              <a:cs typeface="B Titr" panose="00000700000000000000" pitchFamily="2" charset="-78"/>
            </a:endParaRPr>
          </a:p>
          <a:p>
            <a:pPr algn="r" rtl="1"/>
            <a:r>
              <a:rPr lang="fa-IR" sz="1600" dirty="0" smtClean="0">
                <a:cs typeface="B Titr" panose="00000700000000000000" pitchFamily="2" charset="-78"/>
                <a:hlinkClick r:id="rId3" action="ppaction://hlinksldjump"/>
              </a:rPr>
              <a:t>ارایه دیاگرام کلی </a:t>
            </a:r>
            <a:r>
              <a:rPr lang="fa-IR" sz="1600" dirty="0" smtClean="0">
                <a:cs typeface="B Titr" panose="00000700000000000000" pitchFamily="2" charset="-78"/>
                <a:hlinkClick r:id="rId3" action="ppaction://hlinksldjump"/>
              </a:rPr>
              <a:t>جریان آب </a:t>
            </a:r>
            <a:endParaRPr lang="fa-IR" sz="1600" dirty="0" smtClean="0">
              <a:cs typeface="B Titr" panose="00000700000000000000" pitchFamily="2" charset="-78"/>
            </a:endParaRPr>
          </a:p>
          <a:p>
            <a:pPr algn="r" rtl="1"/>
            <a:r>
              <a:rPr lang="fa-IR" sz="1600" dirty="0" smtClean="0">
                <a:cs typeface="B Titr" panose="00000700000000000000" pitchFamily="2" charset="-78"/>
                <a:hlinkClick r:id="rId4" action="ppaction://hlinksldjump"/>
              </a:rPr>
              <a:t>اطلاعات حوضه آبریز </a:t>
            </a:r>
            <a:endParaRPr lang="fa-IR" sz="1600" dirty="0" smtClean="0">
              <a:cs typeface="B Titr" panose="00000700000000000000" pitchFamily="2" charset="-78"/>
            </a:endParaRPr>
          </a:p>
          <a:p>
            <a:pPr algn="r" rtl="1"/>
            <a:r>
              <a:rPr lang="fa-IR" sz="1600" dirty="0" smtClean="0">
                <a:cs typeface="B Titr" panose="00000700000000000000" pitchFamily="2" charset="-78"/>
                <a:hlinkClick r:id="" action="ppaction://noaction"/>
              </a:rPr>
              <a:t>شناسایی کانون های آلاینده منابع آب شامل حوضه آبریز، منابع آب سطحی و منایع آب زیرزمینی</a:t>
            </a:r>
            <a:endParaRPr lang="fa-IR" sz="1600" dirty="0" smtClean="0">
              <a:cs typeface="B Titr" panose="00000700000000000000" pitchFamily="2" charset="-78"/>
            </a:endParaRPr>
          </a:p>
          <a:p>
            <a:pPr algn="r" rtl="1"/>
            <a:r>
              <a:rPr lang="fa-IR" sz="1600" dirty="0" smtClean="0">
                <a:cs typeface="B Titr" panose="00000700000000000000" pitchFamily="2" charset="-78"/>
                <a:hlinkClick r:id="" action="ppaction://noaction"/>
              </a:rPr>
              <a:t>ارائه اطلاعات سامانه‌ي تصفيه‌ي آب، کنترل کیفیت مواد مصرفی</a:t>
            </a:r>
            <a:endParaRPr lang="fa-IR" sz="1600" dirty="0" smtClean="0">
              <a:cs typeface="B Titr" panose="00000700000000000000" pitchFamily="2" charset="-78"/>
            </a:endParaRPr>
          </a:p>
          <a:p>
            <a:pPr algn="r" rtl="1"/>
            <a:r>
              <a:rPr lang="fa-IR" sz="1600" dirty="0">
                <a:cs typeface="B Titr" panose="00000700000000000000" pitchFamily="2" charset="-78"/>
                <a:hlinkClick r:id="" action="ppaction://noaction"/>
              </a:rPr>
              <a:t>سامانه های تصفیه </a:t>
            </a:r>
            <a:r>
              <a:rPr lang="fa-IR" sz="1600" dirty="0" smtClean="0">
                <a:cs typeface="B Titr" panose="00000700000000000000" pitchFamily="2" charset="-78"/>
                <a:hlinkClick r:id="" action="ppaction://noaction"/>
              </a:rPr>
              <a:t>آب – آب شیرین کن</a:t>
            </a:r>
            <a:r>
              <a:rPr lang="en-US" sz="1600" dirty="0" smtClean="0">
                <a:cs typeface="B Titr" panose="00000700000000000000" pitchFamily="2" charset="-78"/>
                <a:hlinkClick r:id="" action="ppaction://noaction"/>
              </a:rPr>
              <a:t>)</a:t>
            </a:r>
            <a:r>
              <a:rPr lang="fa-IR" sz="1600" dirty="0" smtClean="0">
                <a:cs typeface="B Titr" panose="00000700000000000000" pitchFamily="2" charset="-78"/>
                <a:hlinkClick r:id="" action="ppaction://noaction"/>
              </a:rPr>
              <a:t> </a:t>
            </a:r>
            <a:r>
              <a:rPr lang="en-US" sz="1600" dirty="0" smtClean="0">
                <a:cs typeface="B Titr" panose="00000700000000000000" pitchFamily="2" charset="-78"/>
                <a:hlinkClick r:id="" action="ppaction://noaction"/>
              </a:rPr>
              <a:t>(RO</a:t>
            </a:r>
            <a:endParaRPr lang="en-US" sz="1600" dirty="0" smtClean="0">
              <a:cs typeface="B Titr" panose="00000700000000000000" pitchFamily="2" charset="-78"/>
            </a:endParaRPr>
          </a:p>
          <a:p>
            <a:pPr algn="r" rtl="1"/>
            <a:r>
              <a:rPr lang="fa-IR" sz="1600" dirty="0" smtClean="0">
                <a:cs typeface="B Titr" panose="00000700000000000000" pitchFamily="2" charset="-78"/>
                <a:hlinkClick r:id="" action="ppaction://noaction"/>
              </a:rPr>
              <a:t>توصیف مخازن آب، خطوط انتقال و شبکه توزیع</a:t>
            </a:r>
            <a:endParaRPr lang="fa-IR" sz="1600" dirty="0" smtClean="0">
              <a:cs typeface="B Titr" panose="00000700000000000000" pitchFamily="2" charset="-78"/>
            </a:endParaRPr>
          </a:p>
          <a:p>
            <a:pPr algn="r" rtl="1"/>
            <a:r>
              <a:rPr lang="fa-IR" sz="1600" dirty="0" smtClean="0">
                <a:cs typeface="B Titr" panose="00000700000000000000" pitchFamily="2" charset="-78"/>
                <a:hlinkClick r:id="" action="ppaction://noaction"/>
              </a:rPr>
              <a:t>مصرف كننده و ارزیابی میزان رضایت مصرف کنندگان</a:t>
            </a:r>
            <a:endParaRPr lang="fa-IR" sz="1600" dirty="0" smtClean="0">
              <a:cs typeface="B Titr" panose="00000700000000000000" pitchFamily="2" charset="-78"/>
            </a:endParaRPr>
          </a:p>
          <a:p>
            <a:pPr marL="0" indent="0" algn="r" rtl="1">
              <a:buNone/>
            </a:pPr>
            <a:endParaRPr lang="fa-IR" sz="2000" dirty="0" smtClean="0">
              <a:cs typeface="B Lotus" panose="00000400000000000000" pitchFamily="2" charset="-78"/>
            </a:endParaRPr>
          </a:p>
          <a:p>
            <a:pPr algn="r" rtl="1"/>
            <a:endParaRPr lang="fa-IR" sz="2000" dirty="0" smtClean="0">
              <a:cs typeface="B Lotus" panose="00000400000000000000" pitchFamily="2" charset="-78"/>
            </a:endParaRPr>
          </a:p>
          <a:p>
            <a:pPr algn="r" rtl="1"/>
            <a:endParaRPr lang="en-US" sz="2000" dirty="0"/>
          </a:p>
        </p:txBody>
      </p:sp>
      <p:sp>
        <p:nvSpPr>
          <p:cNvPr id="4" name="Slide Number Placeholder 3"/>
          <p:cNvSpPr>
            <a:spLocks noGrp="1"/>
          </p:cNvSpPr>
          <p:nvPr>
            <p:ph type="sldNum" sz="quarter" idx="12"/>
          </p:nvPr>
        </p:nvSpPr>
        <p:spPr/>
        <p:txBody>
          <a:bodyPr/>
          <a:lstStyle/>
          <a:p>
            <a:fld id="{DDFA28AD-5A76-452D-A0C7-2902A1856DAA}" type="slidenum">
              <a:rPr lang="en-US" smtClean="0"/>
              <a:t>21</a:t>
            </a:fld>
            <a:endParaRPr lang="en-US" dirty="0"/>
          </a:p>
        </p:txBody>
      </p:sp>
      <p:sp>
        <p:nvSpPr>
          <p:cNvPr id="5" name="Up Arrow 4">
            <a:hlinkClick r:id="rId5"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46245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9245" y="531284"/>
            <a:ext cx="8304211" cy="878119"/>
          </a:xfrm>
        </p:spPr>
        <p:txBody>
          <a:bodyPr>
            <a:noAutofit/>
          </a:bodyPr>
          <a:lstStyle/>
          <a:p>
            <a:pPr algn="ctr" rtl="1"/>
            <a:r>
              <a:rPr lang="fa-IR" sz="2000" dirty="0" smtClean="0">
                <a:cs typeface="B Titr" panose="00000700000000000000" pitchFamily="2" charset="-78"/>
              </a:rPr>
              <a:t>گام های سوم </a:t>
            </a:r>
            <a:r>
              <a:rPr lang="fa-IR" sz="2000" dirty="0">
                <a:cs typeface="B Titr" panose="00000700000000000000" pitchFamily="2" charset="-78"/>
              </a:rPr>
              <a:t>و چهارم، پنجم و ششم: شناسایی رویدادهای مخاطره آمیز و ارزیابی </a:t>
            </a:r>
            <a:r>
              <a:rPr lang="fa-IR" sz="2000" dirty="0" smtClean="0">
                <a:cs typeface="B Titr" panose="00000700000000000000" pitchFamily="2" charset="-78"/>
              </a:rPr>
              <a:t>ریسک ها و خطرات، </a:t>
            </a:r>
            <a:r>
              <a:rPr lang="fa-IR" sz="2000" dirty="0">
                <a:cs typeface="B Titr" panose="00000700000000000000" pitchFamily="2" charset="-78"/>
              </a:rPr>
              <a:t>طرح های توسعه و </a:t>
            </a:r>
            <a:r>
              <a:rPr lang="fa-IR" sz="2000" dirty="0" smtClean="0">
                <a:cs typeface="B Titr" panose="00000700000000000000" pitchFamily="2" charset="-78"/>
              </a:rPr>
              <a:t>ارتقاء (بهبود) ، </a:t>
            </a:r>
            <a:r>
              <a:rPr lang="fa-IR" sz="2000" dirty="0">
                <a:cs typeface="B Titr" panose="00000700000000000000" pitchFamily="2" charset="-78"/>
              </a:rPr>
              <a:t>برنامه های پایش </a:t>
            </a:r>
            <a:r>
              <a:rPr lang="fa-IR" sz="2000" dirty="0" smtClean="0">
                <a:cs typeface="B Titr" panose="00000700000000000000" pitchFamily="2" charset="-78"/>
              </a:rPr>
              <a:t>اقدامات </a:t>
            </a:r>
            <a:r>
              <a:rPr lang="fa-IR" sz="2000" dirty="0" smtClean="0">
                <a:cs typeface="B Titr" panose="00000700000000000000" pitchFamily="2" charset="-78"/>
              </a:rPr>
              <a:t>کنترلی</a:t>
            </a:r>
            <a:endParaRPr lang="en-US" sz="2800" dirty="0">
              <a:cs typeface="B Titr" panose="00000700000000000000" pitchFamily="2" charset="-78"/>
            </a:endParaRPr>
          </a:p>
        </p:txBody>
      </p:sp>
      <p:sp>
        <p:nvSpPr>
          <p:cNvPr id="3" name="Content Placeholder 2"/>
          <p:cNvSpPr>
            <a:spLocks noGrp="1"/>
          </p:cNvSpPr>
          <p:nvPr>
            <p:ph sz="quarter" idx="13"/>
          </p:nvPr>
        </p:nvSpPr>
        <p:spPr>
          <a:xfrm>
            <a:off x="4572000" y="1905000"/>
            <a:ext cx="6475412" cy="3979863"/>
          </a:xfrm>
        </p:spPr>
        <p:txBody>
          <a:bodyPr>
            <a:normAutofit/>
          </a:bodyPr>
          <a:lstStyle/>
          <a:p>
            <a:pPr algn="r" rtl="1"/>
            <a:r>
              <a:rPr lang="fa-IR" dirty="0" smtClean="0">
                <a:solidFill>
                  <a:srgbClr val="00B0F0"/>
                </a:solidFill>
                <a:cs typeface="B Titr" panose="00000700000000000000" pitchFamily="2" charset="-78"/>
              </a:rPr>
              <a:t>حوضه </a:t>
            </a:r>
            <a:r>
              <a:rPr lang="fa-IR" dirty="0" smtClean="0">
                <a:solidFill>
                  <a:srgbClr val="00B0F0"/>
                </a:solidFill>
                <a:cs typeface="B Titr" panose="00000700000000000000" pitchFamily="2" charset="-78"/>
              </a:rPr>
              <a:t>آبریز</a:t>
            </a:r>
          </a:p>
          <a:p>
            <a:pPr algn="r" rtl="1"/>
            <a:r>
              <a:rPr lang="fa-IR" dirty="0" smtClean="0">
                <a:solidFill>
                  <a:srgbClr val="00B0F0"/>
                </a:solidFill>
                <a:cs typeface="B Titr" panose="00000700000000000000" pitchFamily="2" charset="-78"/>
              </a:rPr>
              <a:t>منابع </a:t>
            </a:r>
            <a:r>
              <a:rPr lang="fa-IR" dirty="0" smtClean="0">
                <a:solidFill>
                  <a:srgbClr val="00B0F0"/>
                </a:solidFill>
                <a:cs typeface="B Titr" panose="00000700000000000000" pitchFamily="2" charset="-78"/>
              </a:rPr>
              <a:t>آب های زیرزمینی </a:t>
            </a:r>
            <a:endParaRPr lang="fa-IR" dirty="0" smtClean="0">
              <a:solidFill>
                <a:srgbClr val="00B0F0"/>
              </a:solidFill>
              <a:cs typeface="B Titr" panose="00000700000000000000" pitchFamily="2" charset="-78"/>
            </a:endParaRPr>
          </a:p>
          <a:p>
            <a:pPr algn="r" rtl="1"/>
            <a:r>
              <a:rPr lang="fa-IR" dirty="0" smtClean="0">
                <a:solidFill>
                  <a:srgbClr val="00B0F0"/>
                </a:solidFill>
                <a:cs typeface="B Titr" panose="00000700000000000000" pitchFamily="2" charset="-78"/>
              </a:rPr>
              <a:t>تصفیه </a:t>
            </a:r>
            <a:r>
              <a:rPr lang="fa-IR" dirty="0" smtClean="0">
                <a:solidFill>
                  <a:srgbClr val="00B0F0"/>
                </a:solidFill>
                <a:cs typeface="B Titr" panose="00000700000000000000" pitchFamily="2" charset="-78"/>
              </a:rPr>
              <a:t>خانه آب </a:t>
            </a:r>
            <a:endParaRPr lang="fa-IR" dirty="0" smtClean="0">
              <a:solidFill>
                <a:srgbClr val="00B0F0"/>
              </a:solidFill>
              <a:cs typeface="B Titr" panose="00000700000000000000" pitchFamily="2" charset="-78"/>
            </a:endParaRPr>
          </a:p>
          <a:p>
            <a:pPr algn="r" rtl="1"/>
            <a:r>
              <a:rPr lang="fa-IR" dirty="0" smtClean="0">
                <a:solidFill>
                  <a:srgbClr val="00B0F0"/>
                </a:solidFill>
                <a:cs typeface="B Titr" panose="00000700000000000000" pitchFamily="2" charset="-78"/>
              </a:rPr>
              <a:t>خطوط </a:t>
            </a:r>
            <a:r>
              <a:rPr lang="fa-IR" dirty="0" smtClean="0">
                <a:solidFill>
                  <a:srgbClr val="00B0F0"/>
                </a:solidFill>
                <a:cs typeface="B Titr" panose="00000700000000000000" pitchFamily="2" charset="-78"/>
              </a:rPr>
              <a:t>انتقال</a:t>
            </a:r>
            <a:r>
              <a:rPr lang="fa-IR" dirty="0">
                <a:solidFill>
                  <a:srgbClr val="00B0F0"/>
                </a:solidFill>
                <a:cs typeface="B Titr" panose="00000700000000000000" pitchFamily="2" charset="-78"/>
              </a:rPr>
              <a:t> </a:t>
            </a:r>
            <a:endParaRPr lang="fa-IR" dirty="0" smtClean="0">
              <a:solidFill>
                <a:srgbClr val="00B0F0"/>
              </a:solidFill>
              <a:cs typeface="B Titr" panose="00000700000000000000" pitchFamily="2" charset="-78"/>
            </a:endParaRPr>
          </a:p>
          <a:p>
            <a:pPr algn="r" rtl="1"/>
            <a:r>
              <a:rPr lang="fa-IR" dirty="0" smtClean="0">
                <a:solidFill>
                  <a:srgbClr val="00B0F0"/>
                </a:solidFill>
                <a:cs typeface="B Titr" panose="00000700000000000000" pitchFamily="2" charset="-78"/>
              </a:rPr>
              <a:t>مخازن </a:t>
            </a:r>
          </a:p>
          <a:p>
            <a:pPr algn="r" rtl="1"/>
            <a:r>
              <a:rPr lang="fa-IR" dirty="0" smtClean="0">
                <a:solidFill>
                  <a:srgbClr val="00B0F0"/>
                </a:solidFill>
                <a:cs typeface="B Titr" panose="00000700000000000000" pitchFamily="2" charset="-78"/>
              </a:rPr>
              <a:t>شبکه توزیع</a:t>
            </a:r>
            <a:endParaRPr lang="fa-IR" dirty="0" smtClean="0">
              <a:solidFill>
                <a:srgbClr val="00B0F0"/>
              </a:solidFill>
              <a:cs typeface="B Titr" panose="00000700000000000000" pitchFamily="2" charset="-78"/>
            </a:endParaRPr>
          </a:p>
          <a:p>
            <a:pPr algn="r" rtl="1"/>
            <a:r>
              <a:rPr lang="fa-IR" dirty="0" smtClean="0">
                <a:solidFill>
                  <a:srgbClr val="00B0F0"/>
                </a:solidFill>
                <a:cs typeface="B Titr" panose="00000700000000000000" pitchFamily="2" charset="-78"/>
              </a:rPr>
              <a:t>مصرف </a:t>
            </a:r>
            <a:r>
              <a:rPr lang="fa-IR" dirty="0" smtClean="0">
                <a:solidFill>
                  <a:srgbClr val="00B0F0"/>
                </a:solidFill>
                <a:cs typeface="B Titr" panose="00000700000000000000" pitchFamily="2" charset="-78"/>
              </a:rPr>
              <a:t>کننده</a:t>
            </a:r>
            <a:endParaRPr lang="fa-IR" dirty="0">
              <a:solidFill>
                <a:srgbClr val="00B0F0"/>
              </a:solidFill>
              <a:cs typeface="B Titr" panose="00000700000000000000" pitchFamily="2" charset="-78"/>
            </a:endParaRPr>
          </a:p>
          <a:p>
            <a:pPr marL="0" indent="0" algn="r" rtl="1">
              <a:buNone/>
            </a:pPr>
            <a:endParaRPr lang="fa-IR" sz="2000" dirty="0" smtClean="0">
              <a:cs typeface="B Lotus" panose="00000400000000000000" pitchFamily="2" charset="-78"/>
            </a:endParaRPr>
          </a:p>
          <a:p>
            <a:pPr algn="r" rtl="1"/>
            <a:endParaRPr lang="fa-IR" sz="2000" dirty="0" smtClean="0">
              <a:cs typeface="B Lotus" panose="00000400000000000000" pitchFamily="2" charset="-78"/>
            </a:endParaRPr>
          </a:p>
          <a:p>
            <a:pPr algn="r" rtl="1"/>
            <a:endParaRPr lang="en-US" sz="2000" dirty="0"/>
          </a:p>
        </p:txBody>
      </p:sp>
      <p:sp>
        <p:nvSpPr>
          <p:cNvPr id="4" name="Slide Number Placeholder 3"/>
          <p:cNvSpPr>
            <a:spLocks noGrp="1"/>
          </p:cNvSpPr>
          <p:nvPr>
            <p:ph type="sldNum" sz="quarter" idx="12"/>
          </p:nvPr>
        </p:nvSpPr>
        <p:spPr/>
        <p:txBody>
          <a:bodyPr/>
          <a:lstStyle/>
          <a:p>
            <a:fld id="{DDFA28AD-5A76-452D-A0C7-2902A1856DAA}" type="slidenum">
              <a:rPr lang="en-US" smtClean="0"/>
              <a:t>22</a:t>
            </a:fld>
            <a:endParaRPr lang="en-US" dirty="0"/>
          </a:p>
        </p:txBody>
      </p:sp>
      <p:sp>
        <p:nvSpPr>
          <p:cNvPr id="5" name="Up Arrow 4">
            <a:hlinkClick r:id="rId2"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426989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DFA28AD-5A76-452D-A0C7-2902A1856DAA}" type="slidenum">
              <a:rPr lang="en-US" smtClean="0"/>
              <a:t>23</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914058323"/>
              </p:ext>
            </p:extLst>
          </p:nvPr>
        </p:nvGraphicFramePr>
        <p:xfrm>
          <a:off x="2567608" y="527195"/>
          <a:ext cx="7006986" cy="3542577"/>
        </p:xfrm>
        <a:graphic>
          <a:graphicData uri="http://schemas.openxmlformats.org/drawingml/2006/table">
            <a:tbl>
              <a:tblPr firstRow="1" firstCol="1" bandRow="1">
                <a:tableStyleId>{5C22544A-7EE6-4342-B048-85BDC9FD1C3A}</a:tableStyleId>
              </a:tblPr>
              <a:tblGrid>
                <a:gridCol w="453394">
                  <a:extLst>
                    <a:ext uri="{9D8B030D-6E8A-4147-A177-3AD203B41FA5}">
                      <a16:colId xmlns:a16="http://schemas.microsoft.com/office/drawing/2014/main" val="20000"/>
                    </a:ext>
                  </a:extLst>
                </a:gridCol>
                <a:gridCol w="1400792">
                  <a:extLst>
                    <a:ext uri="{9D8B030D-6E8A-4147-A177-3AD203B41FA5}">
                      <a16:colId xmlns:a16="http://schemas.microsoft.com/office/drawing/2014/main" val="20001"/>
                    </a:ext>
                  </a:extLst>
                </a:gridCol>
                <a:gridCol w="1072262">
                  <a:extLst>
                    <a:ext uri="{9D8B030D-6E8A-4147-A177-3AD203B41FA5}">
                      <a16:colId xmlns:a16="http://schemas.microsoft.com/office/drawing/2014/main" val="20002"/>
                    </a:ext>
                  </a:extLst>
                </a:gridCol>
                <a:gridCol w="1071656">
                  <a:extLst>
                    <a:ext uri="{9D8B030D-6E8A-4147-A177-3AD203B41FA5}">
                      <a16:colId xmlns:a16="http://schemas.microsoft.com/office/drawing/2014/main" val="20003"/>
                    </a:ext>
                  </a:extLst>
                </a:gridCol>
                <a:gridCol w="1112873">
                  <a:extLst>
                    <a:ext uri="{9D8B030D-6E8A-4147-A177-3AD203B41FA5}">
                      <a16:colId xmlns:a16="http://schemas.microsoft.com/office/drawing/2014/main" val="20004"/>
                    </a:ext>
                  </a:extLst>
                </a:gridCol>
                <a:gridCol w="955181">
                  <a:extLst>
                    <a:ext uri="{9D8B030D-6E8A-4147-A177-3AD203B41FA5}">
                      <a16:colId xmlns:a16="http://schemas.microsoft.com/office/drawing/2014/main" val="20005"/>
                    </a:ext>
                  </a:extLst>
                </a:gridCol>
                <a:gridCol w="940828">
                  <a:extLst>
                    <a:ext uri="{9D8B030D-6E8A-4147-A177-3AD203B41FA5}">
                      <a16:colId xmlns:a16="http://schemas.microsoft.com/office/drawing/2014/main" val="20006"/>
                    </a:ext>
                  </a:extLst>
                </a:gridCol>
              </a:tblGrid>
              <a:tr h="220694">
                <a:tc rowSpan="2" gridSpan="2">
                  <a:txBody>
                    <a:bodyPr/>
                    <a:lstStyle/>
                    <a:p>
                      <a:pPr marL="0" algn="r" defTabSz="979418" rtl="1" eaLnBrk="1" latinLnBrk="0" hangingPunct="1">
                        <a:lnSpc>
                          <a:spcPct val="107000"/>
                        </a:lnSpc>
                        <a:spcAft>
                          <a:spcPts val="800"/>
                        </a:spcAft>
                      </a:pPr>
                      <a:r>
                        <a:rPr lang="ar-SA" sz="1200" b="1" kern="1200" dirty="0" smtClean="0">
                          <a:solidFill>
                            <a:schemeClr val="tx1"/>
                          </a:solidFill>
                          <a:effectLst/>
                          <a:latin typeface="+mn-lt"/>
                          <a:ea typeface="+mn-ea"/>
                          <a:cs typeface="B Nazanin" pitchFamily="2" charset="-78"/>
                        </a:rPr>
                        <a:t>ماتریس </a:t>
                      </a:r>
                      <a:r>
                        <a:rPr lang="ar-SA" sz="1200" b="1" kern="1200" dirty="0">
                          <a:solidFill>
                            <a:schemeClr val="tx1"/>
                          </a:solidFill>
                          <a:effectLst/>
                          <a:latin typeface="+mn-lt"/>
                          <a:ea typeface="+mn-ea"/>
                          <a:cs typeface="B Nazanin" pitchFamily="2" charset="-78"/>
                        </a:rPr>
                        <a:t>ریسک </a:t>
                      </a:r>
                      <a:r>
                        <a:rPr lang="fa-IR" sz="1200" b="1" kern="1200" dirty="0" smtClean="0">
                          <a:solidFill>
                            <a:schemeClr val="tx1"/>
                          </a:solidFill>
                          <a:effectLst/>
                          <a:latin typeface="+mn-lt"/>
                          <a:ea typeface="+mn-ea"/>
                          <a:cs typeface="B Nazanin" pitchFamily="2" charset="-78"/>
                        </a:rPr>
                        <a:t>نیمه کمی</a:t>
                      </a:r>
                    </a:p>
                    <a:p>
                      <a:pPr marL="0" algn="r" defTabSz="979418" rtl="1" eaLnBrk="1" latinLnBrk="0" hangingPunct="1">
                        <a:lnSpc>
                          <a:spcPct val="107000"/>
                        </a:lnSpc>
                        <a:spcAft>
                          <a:spcPts val="800"/>
                        </a:spcAft>
                      </a:pPr>
                      <a:endParaRPr lang="en-US" sz="1200" b="1" kern="1200" dirty="0">
                        <a:solidFill>
                          <a:schemeClr val="tx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pPr rtl="1"/>
                      <a:endParaRPr lang="fa-IR"/>
                    </a:p>
                  </a:txBody>
                  <a:tcPr/>
                </a:tc>
                <a:tc gridSpan="5">
                  <a:txBody>
                    <a:bodyPr/>
                    <a:lstStyle/>
                    <a:p>
                      <a:pPr marL="0" algn="ctr" defTabSz="979418" rtl="1" eaLnBrk="1" latinLnBrk="0" hangingPunct="1">
                        <a:lnSpc>
                          <a:spcPct val="107000"/>
                        </a:lnSpc>
                        <a:spcAft>
                          <a:spcPts val="800"/>
                        </a:spcAft>
                      </a:pPr>
                      <a:r>
                        <a:rPr lang="ar-SA" sz="1200" dirty="0">
                          <a:solidFill>
                            <a:schemeClr val="tx1"/>
                          </a:solidFill>
                          <a:effectLst/>
                          <a:cs typeface="B Nazanin" pitchFamily="2" charset="-78"/>
                        </a:rPr>
                        <a:t> </a:t>
                      </a:r>
                      <a:r>
                        <a:rPr lang="ar-SA" sz="1200" b="1" kern="1200" dirty="0">
                          <a:solidFill>
                            <a:schemeClr val="tx1"/>
                          </a:solidFill>
                          <a:effectLst/>
                          <a:latin typeface="+mn-lt"/>
                          <a:ea typeface="+mn-ea"/>
                          <a:cs typeface="B Nazanin" pitchFamily="2" charset="-78"/>
                        </a:rPr>
                        <a:t>شدت / عواقب </a:t>
                      </a:r>
                      <a:r>
                        <a:rPr lang="fa-IR" sz="1200" b="1" kern="1200" dirty="0">
                          <a:solidFill>
                            <a:schemeClr val="tx1"/>
                          </a:solidFill>
                          <a:effectLst/>
                          <a:latin typeface="+mn-lt"/>
                          <a:ea typeface="+mn-ea"/>
                          <a:cs typeface="B Nazanin" pitchFamily="2" charset="-78"/>
                        </a:rPr>
                        <a:t>رویداد مخاطره آمیز</a:t>
                      </a:r>
                      <a:endParaRPr lang="en-US" sz="1200" b="1" kern="1200" dirty="0">
                        <a:solidFill>
                          <a:schemeClr val="tx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464225">
                <a:tc gridSpan="2" vMerge="1">
                  <a:txBody>
                    <a:bodyPr/>
                    <a:lstStyle/>
                    <a:p>
                      <a:pPr rtl="1"/>
                      <a:endParaRPr lang="fa-IR"/>
                    </a:p>
                  </a:txBody>
                  <a:tcPr/>
                </a:tc>
                <a:tc hMerge="1" vMerge="1">
                  <a:txBody>
                    <a:bodyPr/>
                    <a:lstStyle/>
                    <a:p>
                      <a:pPr rtl="1"/>
                      <a:endParaRPr lang="fa-IR"/>
                    </a:p>
                  </a:txBody>
                  <a:tcPr/>
                </a:tc>
                <a:tc>
                  <a:txBody>
                    <a:bodyPr/>
                    <a:lstStyle/>
                    <a:p>
                      <a:pPr marL="0" marR="0" indent="0" algn="ctr" defTabSz="979418" rtl="1" eaLnBrk="1" fontAlgn="auto" latinLnBrk="0" hangingPunct="1">
                        <a:lnSpc>
                          <a:spcPct val="107000"/>
                        </a:lnSpc>
                        <a:spcBef>
                          <a:spcPts val="0"/>
                        </a:spcBef>
                        <a:spcAft>
                          <a:spcPts val="800"/>
                        </a:spcAft>
                        <a:buClrTx/>
                        <a:buSzTx/>
                        <a:buFontTx/>
                        <a:buNone/>
                        <a:tabLst/>
                        <a:defRPr/>
                      </a:pPr>
                      <a:r>
                        <a:rPr lang="ar-SA" sz="1200" dirty="0">
                          <a:effectLst/>
                          <a:cs typeface="B Nazanin" pitchFamily="2" charset="-78"/>
                        </a:rPr>
                        <a:t>کم اهمیت</a:t>
                      </a:r>
                      <a:r>
                        <a:rPr lang="en-US" sz="1200" dirty="0">
                          <a:effectLst/>
                          <a:cs typeface="B Nazanin" pitchFamily="2" charset="-78"/>
                        </a:rPr>
                        <a:t> </a:t>
                      </a:r>
                      <a:endParaRPr lang="fa-IR" sz="1200" b="0" kern="1200" dirty="0">
                        <a:solidFill>
                          <a:schemeClr val="tx1"/>
                        </a:solidFill>
                        <a:latin typeface="+mn-lt"/>
                        <a:ea typeface="+mn-ea"/>
                        <a:cs typeface="B Nazanin" pitchFamily="2" charset="-78"/>
                      </a:endParaRPr>
                    </a:p>
                    <a:p>
                      <a:pPr marL="0" marR="0" indent="0" algn="ctr" defTabSz="979418" rtl="1" eaLnBrk="1" fontAlgn="auto" latinLnBrk="0" hangingPunct="1">
                        <a:lnSpc>
                          <a:spcPct val="107000"/>
                        </a:lnSpc>
                        <a:spcBef>
                          <a:spcPts val="0"/>
                        </a:spcBef>
                        <a:spcAft>
                          <a:spcPts val="800"/>
                        </a:spcAft>
                        <a:buClrTx/>
                        <a:buSzTx/>
                        <a:buFontTx/>
                        <a:buNone/>
                        <a:tabLst/>
                        <a:defRPr/>
                      </a:pPr>
                      <a:r>
                        <a:rPr lang="fa-IR" sz="1200" b="0" kern="1200" dirty="0">
                          <a:solidFill>
                            <a:schemeClr val="tx1"/>
                          </a:solidFill>
                          <a:latin typeface="+mn-lt"/>
                          <a:ea typeface="+mn-ea"/>
                          <a:cs typeface="B Nazanin" pitchFamily="2" charset="-78"/>
                        </a:rPr>
                        <a:t>امتياز : 1</a:t>
                      </a: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79418" rtl="1" eaLnBrk="1" fontAlgn="auto" latinLnBrk="0" hangingPunct="1">
                        <a:lnSpc>
                          <a:spcPct val="107000"/>
                        </a:lnSpc>
                        <a:spcBef>
                          <a:spcPts val="0"/>
                        </a:spcBef>
                        <a:spcAft>
                          <a:spcPts val="800"/>
                        </a:spcAft>
                        <a:buClrTx/>
                        <a:buSzTx/>
                        <a:buFontTx/>
                        <a:buNone/>
                        <a:tabLst/>
                        <a:defRPr/>
                      </a:pPr>
                      <a:r>
                        <a:rPr lang="ar-SA" sz="1200" dirty="0">
                          <a:effectLst/>
                          <a:cs typeface="B Nazanin" pitchFamily="2" charset="-78"/>
                        </a:rPr>
                        <a:t>کوچک</a:t>
                      </a:r>
                      <a:r>
                        <a:rPr lang="fa-IR" sz="1200" dirty="0">
                          <a:effectLst/>
                          <a:cs typeface="B Nazanin" pitchFamily="2" charset="-78"/>
                        </a:rPr>
                        <a:t>   </a:t>
                      </a:r>
                    </a:p>
                    <a:p>
                      <a:pPr marL="0" marR="0" indent="0" algn="ctr" defTabSz="979418" rtl="1" eaLnBrk="1" fontAlgn="auto" latinLnBrk="0" hangingPunct="1">
                        <a:lnSpc>
                          <a:spcPct val="107000"/>
                        </a:lnSpc>
                        <a:spcBef>
                          <a:spcPts val="0"/>
                        </a:spcBef>
                        <a:spcAft>
                          <a:spcPts val="800"/>
                        </a:spcAft>
                        <a:buClrTx/>
                        <a:buSzTx/>
                        <a:buFontTx/>
                        <a:buNone/>
                        <a:tabLst/>
                        <a:defRPr/>
                      </a:pPr>
                      <a:r>
                        <a:rPr lang="fa-IR" sz="1200" b="0" kern="1200" dirty="0">
                          <a:solidFill>
                            <a:schemeClr val="tx1"/>
                          </a:solidFill>
                          <a:latin typeface="+mn-lt"/>
                          <a:ea typeface="+mn-ea"/>
                          <a:cs typeface="B Nazanin" pitchFamily="2" charset="-78"/>
                        </a:rPr>
                        <a:t>امتياز : 2</a:t>
                      </a: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ar-SA" sz="1200" dirty="0">
                          <a:effectLst/>
                          <a:cs typeface="B Nazanin" pitchFamily="2" charset="-78"/>
                        </a:rPr>
                        <a:t>متوسط</a:t>
                      </a:r>
                      <a:r>
                        <a:rPr lang="fa-IR" sz="1200" dirty="0">
                          <a:effectLst/>
                          <a:cs typeface="B Nazanin" pitchFamily="2" charset="-78"/>
                        </a:rPr>
                        <a:t> </a:t>
                      </a:r>
                    </a:p>
                    <a:p>
                      <a:pPr algn="ctr">
                        <a:lnSpc>
                          <a:spcPct val="107000"/>
                        </a:lnSpc>
                        <a:spcAft>
                          <a:spcPts val="800"/>
                        </a:spcAft>
                      </a:pPr>
                      <a:r>
                        <a:rPr lang="ar-SA" sz="1200" dirty="0">
                          <a:effectLst/>
                          <a:cs typeface="B Nazanin" pitchFamily="2" charset="-78"/>
                        </a:rPr>
                        <a:t>امتیاز: 4</a:t>
                      </a:r>
                      <a:endParaRPr lang="en-US" sz="1200" dirty="0">
                        <a:effectLst/>
                        <a:latin typeface="Calibri"/>
                        <a:ea typeface="Calibri"/>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ar-SA" sz="1200" dirty="0">
                          <a:effectLst/>
                          <a:cs typeface="B Nazanin" pitchFamily="2" charset="-78"/>
                        </a:rPr>
                        <a:t>بزرگ</a:t>
                      </a:r>
                      <a:r>
                        <a:rPr lang="fa-IR" sz="1200" dirty="0">
                          <a:effectLst/>
                          <a:cs typeface="B Nazanin" pitchFamily="2" charset="-78"/>
                        </a:rPr>
                        <a:t> </a:t>
                      </a:r>
                    </a:p>
                    <a:p>
                      <a:pPr algn="ctr">
                        <a:lnSpc>
                          <a:spcPct val="107000"/>
                        </a:lnSpc>
                        <a:spcAft>
                          <a:spcPts val="800"/>
                        </a:spcAft>
                      </a:pPr>
                      <a:r>
                        <a:rPr lang="ar-SA" sz="1200" dirty="0">
                          <a:effectLst/>
                          <a:cs typeface="B Nazanin" pitchFamily="2" charset="-78"/>
                        </a:rPr>
                        <a:t>امتیاز: 8</a:t>
                      </a:r>
                      <a:endParaRPr lang="en-US" sz="1200" dirty="0">
                        <a:effectLst/>
                        <a:latin typeface="Calibri"/>
                        <a:ea typeface="Calibri"/>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79418" rtl="1" eaLnBrk="1" fontAlgn="auto" latinLnBrk="0" hangingPunct="1">
                        <a:lnSpc>
                          <a:spcPct val="107000"/>
                        </a:lnSpc>
                        <a:spcBef>
                          <a:spcPts val="0"/>
                        </a:spcBef>
                        <a:spcAft>
                          <a:spcPts val="800"/>
                        </a:spcAft>
                        <a:buClrTx/>
                        <a:buSzTx/>
                        <a:buFontTx/>
                        <a:buNone/>
                        <a:tabLst/>
                        <a:defRPr/>
                      </a:pPr>
                      <a:r>
                        <a:rPr lang="ar-SA" sz="1200" dirty="0">
                          <a:effectLst/>
                          <a:cs typeface="B Nazanin" pitchFamily="2" charset="-78"/>
                        </a:rPr>
                        <a:t>مصیبت بار</a:t>
                      </a:r>
                      <a:r>
                        <a:rPr lang="fa-IR" sz="1200" dirty="0">
                          <a:effectLst/>
                          <a:cs typeface="B Nazanin" pitchFamily="2" charset="-78"/>
                        </a:rPr>
                        <a:t> </a:t>
                      </a:r>
                      <a:endParaRPr lang="en-US" sz="1200" dirty="0">
                        <a:effectLst/>
                        <a:latin typeface="+mn-lt"/>
                        <a:ea typeface="Calibri"/>
                        <a:cs typeface="B Nazanin" pitchFamily="2" charset="-78"/>
                      </a:endParaRPr>
                    </a:p>
                    <a:p>
                      <a:pPr marL="0" marR="0" indent="0" algn="ctr" defTabSz="979418" rtl="1" eaLnBrk="1" fontAlgn="auto" latinLnBrk="0" hangingPunct="1">
                        <a:lnSpc>
                          <a:spcPct val="107000"/>
                        </a:lnSpc>
                        <a:spcBef>
                          <a:spcPts val="0"/>
                        </a:spcBef>
                        <a:spcAft>
                          <a:spcPts val="800"/>
                        </a:spcAft>
                        <a:buClrTx/>
                        <a:buSzTx/>
                        <a:buFontTx/>
                        <a:buNone/>
                        <a:tabLst/>
                        <a:defRPr/>
                      </a:pPr>
                      <a:r>
                        <a:rPr lang="ar-SA" sz="1200" dirty="0">
                          <a:effectLst/>
                          <a:cs typeface="B Nazanin" pitchFamily="2" charset="-78"/>
                        </a:rPr>
                        <a:t>امتیاز: 16</a:t>
                      </a:r>
                      <a:endParaRPr lang="en-US" sz="1200" dirty="0">
                        <a:effectLst/>
                        <a:latin typeface="Calibri"/>
                        <a:ea typeface="Calibri"/>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4225">
                <a:tc rowSpan="5">
                  <a:txBody>
                    <a:bodyPr/>
                    <a:lstStyle/>
                    <a:p>
                      <a:pPr algn="ctr" rtl="1">
                        <a:lnSpc>
                          <a:spcPct val="107000"/>
                        </a:lnSpc>
                        <a:spcAft>
                          <a:spcPts val="800"/>
                        </a:spcAft>
                      </a:pPr>
                      <a:r>
                        <a:rPr lang="ar-SA" sz="1200" dirty="0">
                          <a:solidFill>
                            <a:schemeClr val="tx1"/>
                          </a:solidFill>
                          <a:effectLst/>
                          <a:cs typeface="B Nazanin" pitchFamily="2" charset="-78"/>
                        </a:rPr>
                        <a:t>      احتمال رویداد </a:t>
                      </a:r>
                      <a:r>
                        <a:rPr lang="fa-IR" sz="1200" dirty="0">
                          <a:solidFill>
                            <a:schemeClr val="tx1"/>
                          </a:solidFill>
                          <a:effectLst/>
                          <a:cs typeface="B Nazanin" pitchFamily="2" charset="-78"/>
                        </a:rPr>
                        <a:t>مخاطره آمیز</a:t>
                      </a:r>
                      <a:endParaRPr lang="en-US" sz="1200" dirty="0">
                        <a:solidFill>
                          <a:schemeClr val="tx1"/>
                        </a:solidFill>
                        <a:effectLst/>
                        <a:latin typeface="Calibri"/>
                        <a:ea typeface="Calibri"/>
                        <a:cs typeface="B Nazanin" pitchFamily="2" charset="-78"/>
                      </a:endParaRPr>
                    </a:p>
                  </a:txBody>
                  <a:tcPr marL="84598" marR="84598" marT="36860" marB="3686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indent="0" algn="ctr" defTabSz="979418" rtl="1" eaLnBrk="1" fontAlgn="auto" latinLnBrk="0" hangingPunct="1">
                        <a:lnSpc>
                          <a:spcPct val="107000"/>
                        </a:lnSpc>
                        <a:spcBef>
                          <a:spcPts val="0"/>
                        </a:spcBef>
                        <a:spcAft>
                          <a:spcPts val="800"/>
                        </a:spcAft>
                        <a:buClrTx/>
                        <a:buSzTx/>
                        <a:buFontTx/>
                        <a:buNone/>
                        <a:tabLst/>
                        <a:defRPr/>
                      </a:pPr>
                      <a:r>
                        <a:rPr lang="ar-SA" sz="1200" kern="1200" dirty="0">
                          <a:solidFill>
                            <a:schemeClr val="dk1"/>
                          </a:solidFill>
                          <a:effectLst/>
                          <a:latin typeface="+mn-lt"/>
                          <a:ea typeface="+mn-ea"/>
                          <a:cs typeface="B Nazanin" pitchFamily="2" charset="-78"/>
                        </a:rPr>
                        <a:t>تقریبا“ قطعی</a:t>
                      </a:r>
                      <a:r>
                        <a:rPr lang="fa-IR" sz="1200" kern="1200" dirty="0">
                          <a:solidFill>
                            <a:schemeClr val="dk1"/>
                          </a:solidFill>
                          <a:effectLst/>
                          <a:latin typeface="+mn-lt"/>
                          <a:ea typeface="+mn-ea"/>
                          <a:cs typeface="B Nazanin" pitchFamily="2" charset="-78"/>
                        </a:rPr>
                        <a:t> </a:t>
                      </a:r>
                      <a:endParaRPr lang="en-US" sz="1200" kern="1200" dirty="0">
                        <a:solidFill>
                          <a:schemeClr val="dk1"/>
                        </a:solidFill>
                        <a:effectLst/>
                        <a:latin typeface="+mn-lt"/>
                        <a:ea typeface="+mn-ea"/>
                        <a:cs typeface="B Nazanin" pitchFamily="2" charset="-78"/>
                      </a:endParaRPr>
                    </a:p>
                    <a:p>
                      <a:pPr algn="ctr">
                        <a:lnSpc>
                          <a:spcPct val="107000"/>
                        </a:lnSpc>
                        <a:spcAft>
                          <a:spcPts val="800"/>
                        </a:spcAft>
                      </a:pPr>
                      <a:r>
                        <a:rPr lang="ar-SA" sz="1200" kern="1200" dirty="0">
                          <a:solidFill>
                            <a:schemeClr val="dk1"/>
                          </a:solidFill>
                          <a:effectLst/>
                          <a:latin typeface="+mn-lt"/>
                          <a:ea typeface="+mn-ea"/>
                          <a:cs typeface="B Nazanin" pitchFamily="2" charset="-78"/>
                        </a:rPr>
                        <a:t>امتیاز: 5</a:t>
                      </a:r>
                      <a:endParaRPr lang="en-US" sz="1200" kern="1200" dirty="0">
                        <a:solidFill>
                          <a:schemeClr val="dk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07000"/>
                        </a:lnSpc>
                        <a:spcAft>
                          <a:spcPts val="800"/>
                        </a:spcAft>
                      </a:pPr>
                      <a:r>
                        <a:rPr lang="ar-SA" sz="1200" dirty="0">
                          <a:effectLst/>
                          <a:cs typeface="B Nazanin" pitchFamily="2" charset="-78"/>
                        </a:rPr>
                        <a:t>5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10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lnSpc>
                          <a:spcPct val="107000"/>
                        </a:lnSpc>
                        <a:spcAft>
                          <a:spcPts val="800"/>
                        </a:spcAft>
                      </a:pPr>
                      <a:r>
                        <a:rPr lang="ar-SA" sz="1200" dirty="0">
                          <a:effectLst/>
                          <a:cs typeface="B Nazanin" pitchFamily="2" charset="-78"/>
                        </a:rPr>
                        <a:t>20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lnSpc>
                          <a:spcPct val="107000"/>
                        </a:lnSpc>
                        <a:spcAft>
                          <a:spcPts val="800"/>
                        </a:spcAft>
                      </a:pPr>
                      <a:r>
                        <a:rPr lang="ar-SA" sz="1200" dirty="0">
                          <a:effectLst/>
                          <a:cs typeface="B Nazanin" pitchFamily="2" charset="-78"/>
                        </a:rPr>
                        <a:t>40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lnSpc>
                          <a:spcPct val="107000"/>
                        </a:lnSpc>
                        <a:spcAft>
                          <a:spcPts val="800"/>
                        </a:spcAft>
                      </a:pPr>
                      <a:r>
                        <a:rPr lang="ar-SA" sz="1200" dirty="0">
                          <a:effectLst/>
                          <a:cs typeface="B Nazanin" pitchFamily="2" charset="-78"/>
                        </a:rPr>
                        <a:t>80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2"/>
                  </a:ext>
                </a:extLst>
              </a:tr>
              <a:tr h="359988">
                <a:tc vMerge="1">
                  <a:txBody>
                    <a:bodyPr/>
                    <a:lstStyle/>
                    <a:p>
                      <a:pPr rtl="1"/>
                      <a:endParaRPr lang="fa-IR"/>
                    </a:p>
                  </a:txBody>
                  <a:tcPr/>
                </a:tc>
                <a:tc>
                  <a:txBody>
                    <a:bodyPr/>
                    <a:lstStyle/>
                    <a:p>
                      <a:pPr algn="ctr"/>
                      <a:r>
                        <a:rPr lang="ar-SA" sz="1200" kern="1200" dirty="0">
                          <a:solidFill>
                            <a:schemeClr val="dk1"/>
                          </a:solidFill>
                          <a:effectLst/>
                          <a:latin typeface="+mn-lt"/>
                          <a:ea typeface="+mn-ea"/>
                          <a:cs typeface="B Nazanin" pitchFamily="2" charset="-78"/>
                        </a:rPr>
                        <a:t>محتمل </a:t>
                      </a:r>
                      <a:endParaRPr lang="fa-IR" sz="1200" kern="1200" dirty="0">
                        <a:solidFill>
                          <a:schemeClr val="dk1"/>
                        </a:solidFill>
                        <a:effectLst/>
                        <a:latin typeface="+mn-lt"/>
                        <a:ea typeface="+mn-ea"/>
                        <a:cs typeface="B Nazanin" pitchFamily="2" charset="-78"/>
                      </a:endParaRPr>
                    </a:p>
                    <a:p>
                      <a:pPr algn="ctr"/>
                      <a:r>
                        <a:rPr lang="ar-SA" sz="1200" kern="1200" dirty="0">
                          <a:solidFill>
                            <a:schemeClr val="dk1"/>
                          </a:solidFill>
                          <a:effectLst/>
                          <a:latin typeface="+mn-lt"/>
                          <a:ea typeface="+mn-ea"/>
                          <a:cs typeface="B Nazanin" pitchFamily="2" charset="-78"/>
                        </a:rPr>
                        <a:t>امتیاز: 4</a:t>
                      </a:r>
                      <a:endParaRPr lang="en-US" sz="1200" kern="1200" dirty="0">
                        <a:solidFill>
                          <a:schemeClr val="dk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07000"/>
                        </a:lnSpc>
                        <a:spcAft>
                          <a:spcPts val="800"/>
                        </a:spcAft>
                      </a:pPr>
                      <a:r>
                        <a:rPr lang="ar-SA" sz="1200" dirty="0">
                          <a:effectLst/>
                          <a:cs typeface="B Nazanin" pitchFamily="2" charset="-78"/>
                        </a:rPr>
                        <a:t>4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8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16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lnSpc>
                          <a:spcPct val="107000"/>
                        </a:lnSpc>
                        <a:spcAft>
                          <a:spcPts val="800"/>
                        </a:spcAft>
                      </a:pPr>
                      <a:r>
                        <a:rPr lang="ar-SA" sz="1200" dirty="0">
                          <a:effectLst/>
                          <a:cs typeface="B Nazanin" pitchFamily="2" charset="-78"/>
                        </a:rPr>
                        <a:t>32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lnSpc>
                          <a:spcPct val="107000"/>
                        </a:lnSpc>
                        <a:spcAft>
                          <a:spcPts val="800"/>
                        </a:spcAft>
                      </a:pPr>
                      <a:r>
                        <a:rPr lang="ar-SA" sz="1200" dirty="0">
                          <a:effectLst/>
                          <a:cs typeface="B Nazanin" pitchFamily="2" charset="-78"/>
                        </a:rPr>
                        <a:t>64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3"/>
                  </a:ext>
                </a:extLst>
              </a:tr>
              <a:tr h="464225">
                <a:tc vMerge="1">
                  <a:txBody>
                    <a:bodyPr/>
                    <a:lstStyle/>
                    <a:p>
                      <a:pPr rtl="1"/>
                      <a:endParaRPr lang="fa-IR"/>
                    </a:p>
                  </a:txBody>
                  <a:tcPr/>
                </a:tc>
                <a:tc>
                  <a:txBody>
                    <a:bodyPr/>
                    <a:lstStyle/>
                    <a:p>
                      <a:pPr algn="ctr">
                        <a:lnSpc>
                          <a:spcPct val="107000"/>
                        </a:lnSpc>
                        <a:spcAft>
                          <a:spcPts val="800"/>
                        </a:spcAft>
                      </a:pPr>
                      <a:r>
                        <a:rPr lang="ar-SA" sz="1200" kern="1200" dirty="0">
                          <a:solidFill>
                            <a:schemeClr val="dk1"/>
                          </a:solidFill>
                          <a:effectLst/>
                          <a:latin typeface="+mn-lt"/>
                          <a:ea typeface="+mn-ea"/>
                          <a:cs typeface="B Nazanin" pitchFamily="2" charset="-78"/>
                        </a:rPr>
                        <a:t>متوسط</a:t>
                      </a:r>
                      <a:r>
                        <a:rPr lang="fa-IR" sz="1200" kern="1200" dirty="0">
                          <a:solidFill>
                            <a:schemeClr val="dk1"/>
                          </a:solidFill>
                          <a:effectLst/>
                          <a:latin typeface="+mn-lt"/>
                          <a:ea typeface="+mn-ea"/>
                          <a:cs typeface="B Nazanin" pitchFamily="2" charset="-78"/>
                        </a:rPr>
                        <a:t> </a:t>
                      </a:r>
                    </a:p>
                    <a:p>
                      <a:pPr algn="ctr">
                        <a:lnSpc>
                          <a:spcPct val="107000"/>
                        </a:lnSpc>
                        <a:spcAft>
                          <a:spcPts val="800"/>
                        </a:spcAft>
                      </a:pPr>
                      <a:r>
                        <a:rPr lang="ar-SA" sz="1200" kern="1200" dirty="0">
                          <a:solidFill>
                            <a:schemeClr val="dk1"/>
                          </a:solidFill>
                          <a:effectLst/>
                          <a:latin typeface="+mn-lt"/>
                          <a:ea typeface="+mn-ea"/>
                          <a:cs typeface="B Nazanin" pitchFamily="2" charset="-78"/>
                        </a:rPr>
                        <a:t>امتیاز: 3</a:t>
                      </a:r>
                      <a:endParaRPr lang="en-US" sz="1200" kern="1200" dirty="0">
                        <a:solidFill>
                          <a:schemeClr val="dk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07000"/>
                        </a:lnSpc>
                        <a:spcAft>
                          <a:spcPts val="800"/>
                        </a:spcAft>
                      </a:pPr>
                      <a:r>
                        <a:rPr lang="ar-SA" sz="1200" dirty="0">
                          <a:effectLst/>
                          <a:cs typeface="B Nazanin" pitchFamily="2" charset="-78"/>
                        </a:rPr>
                        <a:t>3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6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12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lnSpc>
                          <a:spcPct val="107000"/>
                        </a:lnSpc>
                        <a:spcAft>
                          <a:spcPts val="800"/>
                        </a:spcAft>
                      </a:pPr>
                      <a:r>
                        <a:rPr lang="ar-SA" sz="1200">
                          <a:effectLst/>
                          <a:cs typeface="B Nazanin" pitchFamily="2" charset="-78"/>
                        </a:rPr>
                        <a:t>24 </a:t>
                      </a:r>
                      <a:endParaRPr lang="en-US" sz="120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lnSpc>
                          <a:spcPct val="107000"/>
                        </a:lnSpc>
                        <a:spcAft>
                          <a:spcPts val="800"/>
                        </a:spcAft>
                      </a:pPr>
                      <a:r>
                        <a:rPr lang="ar-SA" sz="1200" dirty="0">
                          <a:effectLst/>
                          <a:cs typeface="B Nazanin" pitchFamily="2" charset="-78"/>
                        </a:rPr>
                        <a:t>48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r h="464225">
                <a:tc vMerge="1">
                  <a:txBody>
                    <a:bodyPr/>
                    <a:lstStyle/>
                    <a:p>
                      <a:pPr rtl="1"/>
                      <a:endParaRPr lang="fa-IR"/>
                    </a:p>
                  </a:txBody>
                  <a:tcPr/>
                </a:tc>
                <a:tc>
                  <a:txBody>
                    <a:bodyPr/>
                    <a:lstStyle/>
                    <a:p>
                      <a:pPr algn="ctr">
                        <a:lnSpc>
                          <a:spcPct val="107000"/>
                        </a:lnSpc>
                        <a:spcAft>
                          <a:spcPts val="800"/>
                        </a:spcAft>
                      </a:pPr>
                      <a:r>
                        <a:rPr lang="ar-SA" sz="1200" kern="1200" dirty="0">
                          <a:solidFill>
                            <a:schemeClr val="dk1"/>
                          </a:solidFill>
                          <a:effectLst/>
                          <a:latin typeface="+mn-lt"/>
                          <a:ea typeface="+mn-ea"/>
                          <a:cs typeface="B Nazanin" pitchFamily="2" charset="-78"/>
                        </a:rPr>
                        <a:t>بعید</a:t>
                      </a:r>
                      <a:r>
                        <a:rPr lang="en-US" sz="1200" kern="1200" dirty="0">
                          <a:solidFill>
                            <a:schemeClr val="dk1"/>
                          </a:solidFill>
                          <a:effectLst/>
                          <a:latin typeface="+mn-lt"/>
                          <a:ea typeface="+mn-ea"/>
                          <a:cs typeface="B Nazanin" pitchFamily="2" charset="-78"/>
                        </a:rPr>
                        <a:t> </a:t>
                      </a:r>
                      <a:endParaRPr lang="fa-IR" sz="1200" kern="1200" dirty="0">
                        <a:solidFill>
                          <a:schemeClr val="dk1"/>
                        </a:solidFill>
                        <a:effectLst/>
                        <a:latin typeface="+mn-lt"/>
                        <a:ea typeface="+mn-ea"/>
                        <a:cs typeface="B Nazanin" pitchFamily="2" charset="-78"/>
                      </a:endParaRPr>
                    </a:p>
                    <a:p>
                      <a:pPr algn="ctr">
                        <a:lnSpc>
                          <a:spcPct val="107000"/>
                        </a:lnSpc>
                        <a:spcAft>
                          <a:spcPts val="800"/>
                        </a:spcAft>
                      </a:pPr>
                      <a:r>
                        <a:rPr lang="ar-SA" sz="1200" kern="1200" dirty="0">
                          <a:solidFill>
                            <a:schemeClr val="dk1"/>
                          </a:solidFill>
                          <a:effectLst/>
                          <a:latin typeface="+mn-lt"/>
                          <a:ea typeface="+mn-ea"/>
                          <a:cs typeface="B Nazanin" pitchFamily="2" charset="-78"/>
                        </a:rPr>
                        <a:t>امتیاز: 2</a:t>
                      </a:r>
                      <a:endParaRPr lang="en-US" sz="1200" kern="1200" dirty="0">
                        <a:solidFill>
                          <a:schemeClr val="dk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07000"/>
                        </a:lnSpc>
                        <a:spcAft>
                          <a:spcPts val="800"/>
                        </a:spcAft>
                      </a:pPr>
                      <a:r>
                        <a:rPr lang="ar-SA" sz="1200" dirty="0">
                          <a:effectLst/>
                          <a:cs typeface="B Nazanin" pitchFamily="2" charset="-78"/>
                        </a:rPr>
                        <a:t>2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4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8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16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lnSpc>
                          <a:spcPct val="107000"/>
                        </a:lnSpc>
                        <a:spcAft>
                          <a:spcPts val="800"/>
                        </a:spcAft>
                      </a:pPr>
                      <a:r>
                        <a:rPr lang="ar-SA" sz="1200" dirty="0">
                          <a:effectLst/>
                          <a:cs typeface="B Nazanin" pitchFamily="2" charset="-78"/>
                        </a:rPr>
                        <a:t>32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5"/>
                  </a:ext>
                </a:extLst>
              </a:tr>
              <a:tr h="464225">
                <a:tc vMerge="1">
                  <a:txBody>
                    <a:bodyPr/>
                    <a:lstStyle/>
                    <a:p>
                      <a:pPr rtl="1"/>
                      <a:endParaRPr lang="fa-IR"/>
                    </a:p>
                  </a:txBody>
                  <a:tcPr/>
                </a:tc>
                <a:tc>
                  <a:txBody>
                    <a:bodyPr/>
                    <a:lstStyle/>
                    <a:p>
                      <a:pPr algn="ctr">
                        <a:lnSpc>
                          <a:spcPct val="107000"/>
                        </a:lnSpc>
                        <a:spcAft>
                          <a:spcPts val="800"/>
                        </a:spcAft>
                      </a:pPr>
                      <a:r>
                        <a:rPr lang="ar-SA" sz="1200" kern="1200" dirty="0">
                          <a:solidFill>
                            <a:schemeClr val="dk1"/>
                          </a:solidFill>
                          <a:effectLst/>
                          <a:latin typeface="+mn-lt"/>
                          <a:ea typeface="+mn-ea"/>
                          <a:cs typeface="B Nazanin" pitchFamily="2" charset="-78"/>
                        </a:rPr>
                        <a:t>خیلی بعید</a:t>
                      </a:r>
                      <a:r>
                        <a:rPr lang="fa-IR" sz="1200" kern="1200" dirty="0">
                          <a:solidFill>
                            <a:schemeClr val="dk1"/>
                          </a:solidFill>
                          <a:effectLst/>
                          <a:latin typeface="+mn-lt"/>
                          <a:ea typeface="+mn-ea"/>
                          <a:cs typeface="B Nazanin" pitchFamily="2" charset="-78"/>
                        </a:rPr>
                        <a:t> </a:t>
                      </a:r>
                    </a:p>
                    <a:p>
                      <a:pPr algn="ctr">
                        <a:lnSpc>
                          <a:spcPct val="107000"/>
                        </a:lnSpc>
                        <a:spcAft>
                          <a:spcPts val="800"/>
                        </a:spcAft>
                      </a:pPr>
                      <a:r>
                        <a:rPr lang="ar-SA" sz="1200" kern="1200" dirty="0">
                          <a:solidFill>
                            <a:schemeClr val="dk1"/>
                          </a:solidFill>
                          <a:effectLst/>
                          <a:latin typeface="+mn-lt"/>
                          <a:ea typeface="+mn-ea"/>
                          <a:cs typeface="B Nazanin" pitchFamily="2" charset="-78"/>
                        </a:rPr>
                        <a:t>امتیاز: 1</a:t>
                      </a:r>
                      <a:endParaRPr lang="en-US" sz="1200" kern="1200" dirty="0">
                        <a:solidFill>
                          <a:schemeClr val="dk1"/>
                        </a:solidFill>
                        <a:effectLst/>
                        <a:latin typeface="+mn-lt"/>
                        <a:ea typeface="+mn-ea"/>
                        <a:cs typeface="B Nazanin" pitchFamily="2" charset="-78"/>
                      </a:endParaRPr>
                    </a:p>
                  </a:txBody>
                  <a:tcPr marL="84598" marR="84598" marT="36860" marB="36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07000"/>
                        </a:lnSpc>
                        <a:spcAft>
                          <a:spcPts val="800"/>
                        </a:spcAft>
                      </a:pPr>
                      <a:r>
                        <a:rPr lang="ar-SA" sz="1200" dirty="0">
                          <a:effectLst/>
                          <a:cs typeface="B Nazanin" pitchFamily="2" charset="-78"/>
                        </a:rPr>
                        <a:t>1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2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4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8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07000"/>
                        </a:lnSpc>
                        <a:spcAft>
                          <a:spcPts val="800"/>
                        </a:spcAft>
                      </a:pPr>
                      <a:r>
                        <a:rPr lang="ar-SA" sz="1200" dirty="0">
                          <a:effectLst/>
                          <a:cs typeface="B Nazanin" pitchFamily="2" charset="-78"/>
                        </a:rPr>
                        <a:t>16 </a:t>
                      </a:r>
                      <a:endParaRPr lang="en-US" sz="1200" dirty="0">
                        <a:effectLst/>
                        <a:latin typeface="Calibri"/>
                        <a:ea typeface="Calibri"/>
                        <a:cs typeface="B Nazanin" pitchFamily="2" charset="-78"/>
                      </a:endParaRPr>
                    </a:p>
                  </a:txBody>
                  <a:tcPr marL="84598" marR="84598" marT="36860" marB="36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bl>
          </a:graphicData>
        </a:graphic>
      </p:graphicFrame>
      <p:sp>
        <p:nvSpPr>
          <p:cNvPr id="2" name="Rectangle 1"/>
          <p:cNvSpPr/>
          <p:nvPr/>
        </p:nvSpPr>
        <p:spPr>
          <a:xfrm>
            <a:off x="3575721" y="188640"/>
            <a:ext cx="4788747" cy="338554"/>
          </a:xfrm>
          <a:prstGeom prst="rect">
            <a:avLst/>
          </a:prstGeom>
        </p:spPr>
        <p:txBody>
          <a:bodyPr wrap="none">
            <a:spAutoFit/>
          </a:bodyPr>
          <a:lstStyle/>
          <a:p>
            <a:r>
              <a:rPr lang="en-US" sz="1600" dirty="0">
                <a:solidFill>
                  <a:srgbClr val="7030A0"/>
                </a:solidFill>
                <a:latin typeface="Arial Black" panose="020B0A04020102020204" pitchFamily="34" charset="0"/>
              </a:rPr>
              <a:t>SEMI-QUANTITATIVE RISK ASSESSMENT</a:t>
            </a:r>
          </a:p>
        </p:txBody>
      </p:sp>
      <p:graphicFrame>
        <p:nvGraphicFramePr>
          <p:cNvPr id="6" name="Table 5"/>
          <p:cNvGraphicFramePr>
            <a:graphicFrameLocks noGrp="1"/>
          </p:cNvGraphicFramePr>
          <p:nvPr>
            <p:extLst>
              <p:ext uri="{D42A27DB-BD31-4B8C-83A1-F6EECF244321}">
                <p14:modId xmlns:p14="http://schemas.microsoft.com/office/powerpoint/2010/main" val="2550758494"/>
              </p:ext>
            </p:extLst>
          </p:nvPr>
        </p:nvGraphicFramePr>
        <p:xfrm>
          <a:off x="3575721" y="4570387"/>
          <a:ext cx="5032564" cy="1934915"/>
        </p:xfrm>
        <a:graphic>
          <a:graphicData uri="http://schemas.openxmlformats.org/drawingml/2006/table">
            <a:tbl>
              <a:tblPr rtl="1"/>
              <a:tblGrid>
                <a:gridCol w="2960825">
                  <a:extLst>
                    <a:ext uri="{9D8B030D-6E8A-4147-A177-3AD203B41FA5}">
                      <a16:colId xmlns:a16="http://schemas.microsoft.com/office/drawing/2014/main" val="20000"/>
                    </a:ext>
                  </a:extLst>
                </a:gridCol>
                <a:gridCol w="2071739">
                  <a:extLst>
                    <a:ext uri="{9D8B030D-6E8A-4147-A177-3AD203B41FA5}">
                      <a16:colId xmlns:a16="http://schemas.microsoft.com/office/drawing/2014/main" val="20001"/>
                    </a:ext>
                  </a:extLst>
                </a:gridCol>
              </a:tblGrid>
              <a:tr h="362412">
                <a:tc gridSpan="2">
                  <a:txBody>
                    <a:bodyPr/>
                    <a:lstStyle/>
                    <a:p>
                      <a:pPr algn="ctr" rtl="1"/>
                      <a:r>
                        <a:rPr lang="fa-IR" sz="1600" b="1" kern="1200" dirty="0">
                          <a:solidFill>
                            <a:schemeClr val="tx1"/>
                          </a:solidFill>
                          <a:latin typeface="+mn-lt"/>
                          <a:ea typeface="+mn-ea"/>
                          <a:cs typeface="B Nazanin" pitchFamily="2" charset="-78"/>
                        </a:rPr>
                        <a:t>شيوه رتبه بندي ريسك</a:t>
                      </a:r>
                    </a:p>
                  </a:txBody>
                  <a:tcPr marL="68580" marR="68580" marT="33867" marB="33867"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pPr rtl="1"/>
                      <a:endParaRPr lang="fa-IR" dirty="0"/>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9219">
                <a:tc>
                  <a:txBody>
                    <a:bodyPr/>
                    <a:lstStyle/>
                    <a:p>
                      <a:pPr algn="ctr" rtl="1"/>
                      <a:r>
                        <a:rPr lang="fa-IR" sz="1600" b="1" kern="1200" dirty="0">
                          <a:solidFill>
                            <a:schemeClr val="tx1"/>
                          </a:solidFill>
                          <a:latin typeface="+mn-lt"/>
                          <a:ea typeface="+mn-ea"/>
                          <a:cs typeface="B Nazanin" pitchFamily="2" charset="-78"/>
                        </a:rPr>
                        <a:t>امتياز محاسبه شده ريسك</a:t>
                      </a: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600" b="1" kern="1200" dirty="0">
                          <a:solidFill>
                            <a:schemeClr val="tx1"/>
                          </a:solidFill>
                          <a:latin typeface="+mn-lt"/>
                          <a:ea typeface="+mn-ea"/>
                          <a:cs typeface="B Nazanin" pitchFamily="2" charset="-78"/>
                        </a:rPr>
                        <a:t>رتبه بندي ريسك</a:t>
                      </a: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7171">
                <a:tc>
                  <a:txBody>
                    <a:bodyPr/>
                    <a:lstStyle/>
                    <a:p>
                      <a:pPr algn="ctr" rtl="1"/>
                      <a:r>
                        <a:rPr lang="fa-IR" sz="1600" dirty="0" smtClean="0">
                          <a:solidFill>
                            <a:schemeClr val="tx1"/>
                          </a:solidFill>
                          <a:latin typeface="Calibri"/>
                          <a:cs typeface="B Nazanin" pitchFamily="2" charset="-78"/>
                        </a:rPr>
                        <a:t>8 </a:t>
                      </a:r>
                      <a:r>
                        <a:rPr lang="fa-IR" sz="1600" dirty="0">
                          <a:solidFill>
                            <a:schemeClr val="tx1"/>
                          </a:solidFill>
                          <a:latin typeface="Calibri"/>
                          <a:cs typeface="B Nazanin" pitchFamily="2" charset="-78"/>
                        </a:rPr>
                        <a:t>=</a:t>
                      </a:r>
                      <a:r>
                        <a:rPr lang="fa-IR" sz="1600" dirty="0">
                          <a:solidFill>
                            <a:schemeClr val="tx1"/>
                          </a:solidFill>
                          <a:latin typeface="Arial"/>
                          <a:cs typeface="B Nazanin" pitchFamily="2" charset="-78"/>
                        </a:rPr>
                        <a:t>&gt;</a:t>
                      </a:r>
                      <a:endParaRPr lang="fa-IR" sz="1600" dirty="0">
                        <a:solidFill>
                          <a:schemeClr val="tx1"/>
                        </a:solidFill>
                        <a:cs typeface="B Nazanin" pitchFamily="2" charset="-78"/>
                      </a:endParaRP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r>
                        <a:rPr lang="fa-IR" sz="1600" dirty="0">
                          <a:solidFill>
                            <a:schemeClr val="tx1"/>
                          </a:solidFill>
                          <a:cs typeface="B Nazanin" pitchFamily="2" charset="-78"/>
                        </a:rPr>
                        <a:t>كم</a:t>
                      </a: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2"/>
                  </a:ext>
                </a:extLst>
              </a:tr>
              <a:tr h="362412">
                <a:tc>
                  <a:txBody>
                    <a:bodyPr/>
                    <a:lstStyle/>
                    <a:p>
                      <a:pPr algn="ctr" rtl="1"/>
                      <a:r>
                        <a:rPr lang="fa-IR" sz="1600" dirty="0" smtClean="0">
                          <a:solidFill>
                            <a:schemeClr val="tx1"/>
                          </a:solidFill>
                          <a:cs typeface="B Nazanin" pitchFamily="2" charset="-78"/>
                        </a:rPr>
                        <a:t>16- 9 </a:t>
                      </a:r>
                      <a:endParaRPr lang="fa-IR" sz="1600" dirty="0">
                        <a:solidFill>
                          <a:schemeClr val="tx1"/>
                        </a:solidFill>
                        <a:cs typeface="B Nazanin" pitchFamily="2" charset="-78"/>
                      </a:endParaRP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fa-IR" sz="1600" dirty="0">
                          <a:solidFill>
                            <a:schemeClr val="tx1"/>
                          </a:solidFill>
                          <a:cs typeface="B Nazanin" pitchFamily="2" charset="-78"/>
                        </a:rPr>
                        <a:t>متوسط</a:t>
                      </a: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63701">
                <a:tc>
                  <a:txBody>
                    <a:bodyPr/>
                    <a:lstStyle/>
                    <a:p>
                      <a:pPr marL="0" marR="0" indent="0" algn="ctr" defTabSz="979418" rtl="1" eaLnBrk="1" fontAlgn="auto" latinLnBrk="0" hangingPunct="1">
                        <a:lnSpc>
                          <a:spcPct val="100000"/>
                        </a:lnSpc>
                        <a:spcBef>
                          <a:spcPts val="0"/>
                        </a:spcBef>
                        <a:spcAft>
                          <a:spcPts val="0"/>
                        </a:spcAft>
                        <a:buClrTx/>
                        <a:buSzTx/>
                        <a:buFontTx/>
                        <a:buNone/>
                        <a:tabLst/>
                        <a:defRPr/>
                      </a:pPr>
                      <a:r>
                        <a:rPr lang="fa-IR" sz="1600" dirty="0">
                          <a:solidFill>
                            <a:schemeClr val="tx1"/>
                          </a:solidFill>
                          <a:latin typeface="+mn-lt"/>
                          <a:cs typeface="B Nazanin" pitchFamily="2" charset="-78"/>
                        </a:rPr>
                        <a:t>=</a:t>
                      </a:r>
                      <a:r>
                        <a:rPr lang="fa-IR" sz="1600" dirty="0">
                          <a:solidFill>
                            <a:schemeClr val="tx1"/>
                          </a:solidFill>
                          <a:latin typeface="Arial"/>
                          <a:cs typeface="B Nazanin" pitchFamily="2" charset="-78"/>
                        </a:rPr>
                        <a:t>&gt; </a:t>
                      </a:r>
                      <a:r>
                        <a:rPr lang="fa-IR" sz="1600" dirty="0" smtClean="0">
                          <a:solidFill>
                            <a:schemeClr val="tx1"/>
                          </a:solidFill>
                          <a:latin typeface="Arial"/>
                          <a:cs typeface="B Nazanin" pitchFamily="2" charset="-78"/>
                        </a:rPr>
                        <a:t>17</a:t>
                      </a:r>
                      <a:endParaRPr lang="fa-IR" sz="1600" dirty="0">
                        <a:solidFill>
                          <a:schemeClr val="tx1"/>
                        </a:solidFill>
                        <a:cs typeface="B Nazanin" pitchFamily="2" charset="-78"/>
                      </a:endParaRP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1"/>
                      <a:r>
                        <a:rPr lang="fa-IR" sz="1600" dirty="0">
                          <a:solidFill>
                            <a:schemeClr val="tx1"/>
                          </a:solidFill>
                          <a:cs typeface="B Nazanin" pitchFamily="2" charset="-78"/>
                        </a:rPr>
                        <a:t>بالا</a:t>
                      </a:r>
                    </a:p>
                  </a:txBody>
                  <a:tcPr marL="68580" marR="68580" marT="33867" marB="3386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bl>
          </a:graphicData>
        </a:graphic>
      </p:graphicFrame>
      <p:sp>
        <p:nvSpPr>
          <p:cNvPr id="7" name="Rectangle 1"/>
          <p:cNvSpPr>
            <a:spLocks noChangeArrowheads="1"/>
          </p:cNvSpPr>
          <p:nvPr/>
        </p:nvSpPr>
        <p:spPr bwMode="auto">
          <a:xfrm>
            <a:off x="2999656" y="4149081"/>
            <a:ext cx="5760640" cy="341997"/>
          </a:xfrm>
          <a:prstGeom prst="rect">
            <a:avLst/>
          </a:prstGeom>
          <a:noFill/>
          <a:ln w="9525">
            <a:noFill/>
            <a:miter lim="800000"/>
            <a:headEnd/>
            <a:tailEnd/>
          </a:ln>
          <a:effectLst/>
        </p:spPr>
        <p:txBody>
          <a:bodyPr vert="horz" wrap="square" lIns="67733" tIns="33867" rIns="67733" bIns="33867" numCol="1" anchor="ctr" anchorCtr="0" compatLnSpc="1">
            <a:prstTxWarp prst="textNoShape">
              <a:avLst/>
            </a:prstTxWarp>
            <a:spAutoFit/>
          </a:bodyPr>
          <a:lstStyle/>
          <a:p>
            <a:pPr algn="ctr" defTabSz="677296" rtl="1" fontAlgn="base">
              <a:spcBef>
                <a:spcPct val="0"/>
              </a:spcBef>
              <a:spcAft>
                <a:spcPct val="0"/>
              </a:spcAft>
            </a:pPr>
            <a:r>
              <a:rPr lang="fa-IR" sz="1778" dirty="0">
                <a:latin typeface="Times New Roman" pitchFamily="18" charset="0"/>
                <a:ea typeface="Times New Roman" pitchFamily="18" charset="0"/>
                <a:cs typeface="B Titr" pitchFamily="2" charset="-78"/>
              </a:rPr>
              <a:t>ريسك يك رويداد مخاطره آميز = </a:t>
            </a:r>
            <a:r>
              <a:rPr lang="fa-IR" sz="1778" dirty="0">
                <a:solidFill>
                  <a:srgbClr val="FF0000"/>
                </a:solidFill>
                <a:latin typeface="Times New Roman" pitchFamily="18" charset="0"/>
                <a:ea typeface="Times New Roman" pitchFamily="18" charset="0"/>
                <a:cs typeface="B Titr" pitchFamily="2" charset="-78"/>
              </a:rPr>
              <a:t>احتمال رویداد </a:t>
            </a:r>
            <a:r>
              <a:rPr lang="fa-IR" sz="1778" dirty="0" bmk="">
                <a:latin typeface="Times New Roman" pitchFamily="18" charset="0"/>
                <a:ea typeface="Times New Roman" pitchFamily="18" charset="0"/>
                <a:cs typeface="B Titr" pitchFamily="2" charset="-78"/>
              </a:rPr>
              <a:t>* </a:t>
            </a:r>
            <a:r>
              <a:rPr lang="fa-IR" sz="1778" dirty="0" bmk="">
                <a:solidFill>
                  <a:srgbClr val="0070C0"/>
                </a:solidFill>
                <a:latin typeface="Times New Roman" pitchFamily="18" charset="0"/>
                <a:ea typeface="Times New Roman" pitchFamily="18" charset="0"/>
                <a:cs typeface="B Titr" pitchFamily="2" charset="-78"/>
              </a:rPr>
              <a:t>شدت رویداد</a:t>
            </a:r>
            <a:endParaRPr lang="en-US" sz="1778" dirty="0">
              <a:solidFill>
                <a:srgbClr val="0070C0"/>
              </a:solidFill>
              <a:latin typeface="Arial" pitchFamily="34" charset="0"/>
              <a:cs typeface="B Titr" pitchFamily="2" charset="-78"/>
            </a:endParaRPr>
          </a:p>
        </p:txBody>
      </p:sp>
    </p:spTree>
    <p:extLst>
      <p:ext uri="{BB962C8B-B14F-4D97-AF65-F5344CB8AC3E}">
        <p14:creationId xmlns:p14="http://schemas.microsoft.com/office/powerpoint/2010/main" val="1330891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2887" y="1152907"/>
            <a:ext cx="7803083" cy="523559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a:extLst>
              <a:ext uri="{FF2B5EF4-FFF2-40B4-BE49-F238E27FC236}">
                <a16:creationId xmlns:a16="http://schemas.microsoft.com/office/drawing/2014/main" id="{5F9C12BF-00E6-6843-B692-61CAD59D7901}"/>
              </a:ext>
            </a:extLst>
          </p:cNvPr>
          <p:cNvSpPr>
            <a:spLocks noGrp="1"/>
          </p:cNvSpPr>
          <p:nvPr>
            <p:ph type="sldNum" sz="quarter" idx="12"/>
          </p:nvPr>
        </p:nvSpPr>
        <p:spPr/>
        <p:txBody>
          <a:bodyPr/>
          <a:lstStyle/>
          <a:p>
            <a:fld id="{D48884DC-9D15-4881-8119-FFD58231BE88}" type="slidenum">
              <a:rPr lang="en-US" smtClean="0"/>
              <a:t>24</a:t>
            </a:fld>
            <a:endParaRPr lang="en-US"/>
          </a:p>
        </p:txBody>
      </p:sp>
      <p:sp>
        <p:nvSpPr>
          <p:cNvPr id="8" name="Rectangle 7"/>
          <p:cNvSpPr/>
          <p:nvPr/>
        </p:nvSpPr>
        <p:spPr>
          <a:xfrm>
            <a:off x="3191826" y="326117"/>
            <a:ext cx="6139822" cy="461665"/>
          </a:xfrm>
          <a:prstGeom prst="rect">
            <a:avLst/>
          </a:prstGeom>
        </p:spPr>
        <p:txBody>
          <a:bodyPr wrap="none">
            <a:spAutoFit/>
          </a:bodyPr>
          <a:lstStyle/>
          <a:p>
            <a:r>
              <a:rPr lang="fa-IR" sz="2400" dirty="0">
                <a:solidFill>
                  <a:srgbClr val="0070C0"/>
                </a:solidFill>
                <a:cs typeface="B Titr" panose="00000700000000000000" pitchFamily="2" charset="-78"/>
              </a:rPr>
              <a:t>حفاظت و حراست از مخازن در راستای </a:t>
            </a:r>
            <a:r>
              <a:rPr lang="fa-IR" sz="2400" dirty="0" smtClean="0">
                <a:solidFill>
                  <a:srgbClr val="0070C0"/>
                </a:solidFill>
                <a:cs typeface="B Titr" panose="00000700000000000000" pitchFamily="2" charset="-78"/>
              </a:rPr>
              <a:t>برنامه </a:t>
            </a:r>
            <a:r>
              <a:rPr lang="fa-IR" sz="2400" dirty="0">
                <a:solidFill>
                  <a:srgbClr val="0070C0"/>
                </a:solidFill>
                <a:cs typeface="B Titr" panose="00000700000000000000" pitchFamily="2" charset="-78"/>
              </a:rPr>
              <a:t>ایمنی آب</a:t>
            </a:r>
          </a:p>
        </p:txBody>
      </p:sp>
    </p:spTree>
    <p:extLst>
      <p:ext uri="{BB962C8B-B14F-4D97-AF65-F5344CB8AC3E}">
        <p14:creationId xmlns:p14="http://schemas.microsoft.com/office/powerpoint/2010/main" val="2713815388"/>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1741" y="646466"/>
            <a:ext cx="5467701" cy="506441"/>
          </a:xfrm>
        </p:spPr>
        <p:txBody>
          <a:bodyPr>
            <a:normAutofit fontScale="90000"/>
          </a:bodyPr>
          <a:lstStyle/>
          <a:p>
            <a:pPr algn="ctr" rtl="1"/>
            <a:r>
              <a:rPr lang="fa-IR" sz="2800" dirty="0" smtClean="0">
                <a:cs typeface="B Titr" panose="00000700000000000000" pitchFamily="2" charset="-78"/>
              </a:rPr>
              <a:t>گام هفتم</a:t>
            </a:r>
            <a:r>
              <a:rPr lang="fa-IR" sz="2800" dirty="0">
                <a:cs typeface="B Titr" panose="00000700000000000000" pitchFamily="2" charset="-78"/>
              </a:rPr>
              <a:t>: اعتبار سنجی برنامه ایمنی </a:t>
            </a:r>
            <a:r>
              <a:rPr lang="fa-IR" sz="2800" dirty="0" smtClean="0">
                <a:cs typeface="B Titr" panose="00000700000000000000" pitchFamily="2" charset="-78"/>
              </a:rPr>
              <a:t>آب</a:t>
            </a:r>
            <a:endParaRPr lang="en-US" sz="2800" dirty="0">
              <a:cs typeface="B Titr" panose="00000700000000000000" pitchFamily="2" charset="-78"/>
            </a:endParaRPr>
          </a:p>
        </p:txBody>
      </p:sp>
      <p:sp>
        <p:nvSpPr>
          <p:cNvPr id="3" name="Content Placeholder 2"/>
          <p:cNvSpPr>
            <a:spLocks noGrp="1"/>
          </p:cNvSpPr>
          <p:nvPr>
            <p:ph sz="quarter" idx="13"/>
          </p:nvPr>
        </p:nvSpPr>
        <p:spPr>
          <a:xfrm>
            <a:off x="1564825" y="1793352"/>
            <a:ext cx="9581535" cy="1446237"/>
          </a:xfrm>
        </p:spPr>
        <p:txBody>
          <a:bodyPr>
            <a:normAutofit/>
          </a:bodyPr>
          <a:lstStyle/>
          <a:p>
            <a:pPr algn="r" rtl="1"/>
            <a:r>
              <a:rPr lang="fa-IR" sz="2000" dirty="0" smtClean="0">
                <a:cs typeface="B Lotus" panose="00000400000000000000" pitchFamily="2" charset="-78"/>
                <a:hlinkClick r:id="" action="ppaction://noaction"/>
              </a:rPr>
              <a:t>پايش </a:t>
            </a:r>
            <a:r>
              <a:rPr lang="fa-IR" sz="2000" dirty="0">
                <a:cs typeface="B Lotus" panose="00000400000000000000" pitchFamily="2" charset="-78"/>
                <a:hlinkClick r:id="" action="ppaction://noaction"/>
              </a:rPr>
              <a:t>انطباق آب توليدي با استاندارد- مخازن ذخیره و شبکه توزیع - توسط </a:t>
            </a:r>
            <a:r>
              <a:rPr lang="fa-IR" sz="2000" dirty="0" smtClean="0">
                <a:cs typeface="B Lotus" panose="00000400000000000000" pitchFamily="2" charset="-78"/>
                <a:hlinkClick r:id="" action="ppaction://noaction"/>
              </a:rPr>
              <a:t>دانشگاه علوم پزشکی استان </a:t>
            </a:r>
          </a:p>
          <a:p>
            <a:pPr algn="r" rtl="1"/>
            <a:r>
              <a:rPr lang="fa-IR" sz="2000" dirty="0" smtClean="0">
                <a:cs typeface="B Lotus" panose="00000400000000000000" pitchFamily="2" charset="-78"/>
                <a:hlinkClick r:id="" action="ppaction://noaction"/>
              </a:rPr>
              <a:t>نتایج </a:t>
            </a:r>
            <a:r>
              <a:rPr lang="fa-IR" sz="2000" dirty="0">
                <a:cs typeface="B Lotus" panose="00000400000000000000" pitchFamily="2" charset="-78"/>
                <a:hlinkClick r:id="" action="ppaction://noaction"/>
              </a:rPr>
              <a:t>بررسی شکایات مردمی در خصوص کیفیت آب/ مستند سازی دریافت و بررسی نظرات مصرف کنندگان و ارائه آمار </a:t>
            </a:r>
            <a:r>
              <a:rPr lang="fa-IR" sz="2000" dirty="0" smtClean="0">
                <a:cs typeface="B Lotus" panose="00000400000000000000" pitchFamily="2" charset="-78"/>
                <a:hlinkClick r:id="" action="ppaction://noaction"/>
              </a:rPr>
              <a:t>مربوطه ویژه </a:t>
            </a:r>
            <a:r>
              <a:rPr lang="fa-IR" sz="2000" dirty="0">
                <a:cs typeface="B Lotus" panose="00000400000000000000" pitchFamily="2" charset="-78"/>
                <a:hlinkClick r:id="" action="ppaction://noaction"/>
              </a:rPr>
              <a:t>شرکت های آب و فاضلاب </a:t>
            </a:r>
            <a:endParaRPr lang="fa-IR" sz="2000" dirty="0" smtClean="0">
              <a:cs typeface="B Lotus" panose="00000400000000000000" pitchFamily="2" charset="-78"/>
            </a:endParaRPr>
          </a:p>
        </p:txBody>
      </p:sp>
      <p:sp>
        <p:nvSpPr>
          <p:cNvPr id="4" name="Slide Number Placeholder 3"/>
          <p:cNvSpPr>
            <a:spLocks noGrp="1"/>
          </p:cNvSpPr>
          <p:nvPr>
            <p:ph type="sldNum" sz="quarter" idx="12"/>
          </p:nvPr>
        </p:nvSpPr>
        <p:spPr/>
        <p:txBody>
          <a:bodyPr/>
          <a:lstStyle/>
          <a:p>
            <a:fld id="{DDFA28AD-5A76-452D-A0C7-2902A1856DAA}" type="slidenum">
              <a:rPr lang="en-US" smtClean="0"/>
              <a:t>25</a:t>
            </a:fld>
            <a:endParaRPr lang="en-US" dirty="0"/>
          </a:p>
        </p:txBody>
      </p:sp>
      <p:sp>
        <p:nvSpPr>
          <p:cNvPr id="5" name="Up Arrow 4">
            <a:hlinkClick r:id="rId2"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47998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9246" y="512462"/>
            <a:ext cx="8911687" cy="1280890"/>
          </a:xfrm>
        </p:spPr>
        <p:txBody>
          <a:bodyPr>
            <a:normAutofit/>
          </a:bodyPr>
          <a:lstStyle/>
          <a:p>
            <a:pPr algn="ctr" rtl="1"/>
            <a:r>
              <a:rPr lang="fa-IR" sz="2800" dirty="0" smtClean="0">
                <a:cs typeface="B Titr" panose="00000700000000000000" pitchFamily="2" charset="-78"/>
              </a:rPr>
              <a:t>گام هشتم</a:t>
            </a:r>
            <a:r>
              <a:rPr lang="fa-IR" sz="2800" dirty="0">
                <a:cs typeface="B Titr" panose="00000700000000000000" pitchFamily="2" charset="-78"/>
              </a:rPr>
              <a:t>: تدارک دستورالعمل های </a:t>
            </a:r>
            <a:r>
              <a:rPr lang="fa-IR" sz="2800" dirty="0" smtClean="0">
                <a:cs typeface="B Titr" panose="00000700000000000000" pitchFamily="2" charset="-78"/>
              </a:rPr>
              <a:t>مدیریتی</a:t>
            </a:r>
            <a:endParaRPr lang="en-US" sz="2800" dirty="0">
              <a:cs typeface="B Titr" panose="00000700000000000000" pitchFamily="2" charset="-78"/>
            </a:endParaRPr>
          </a:p>
        </p:txBody>
      </p:sp>
      <p:sp>
        <p:nvSpPr>
          <p:cNvPr id="3" name="Content Placeholder 2"/>
          <p:cNvSpPr>
            <a:spLocks noGrp="1"/>
          </p:cNvSpPr>
          <p:nvPr>
            <p:ph sz="quarter" idx="13"/>
          </p:nvPr>
        </p:nvSpPr>
        <p:spPr>
          <a:xfrm>
            <a:off x="4057491" y="2053584"/>
            <a:ext cx="7207045" cy="1054534"/>
          </a:xfrm>
        </p:spPr>
        <p:txBody>
          <a:bodyPr>
            <a:normAutofit/>
          </a:bodyPr>
          <a:lstStyle/>
          <a:p>
            <a:pPr algn="r" rtl="1"/>
            <a:r>
              <a:rPr lang="fa-IR" sz="2000" dirty="0">
                <a:cs typeface="B Lotus" panose="00000400000000000000" pitchFamily="2" charset="-78"/>
                <a:hlinkClick r:id="" action="ppaction://noaction"/>
              </a:rPr>
              <a:t>مستندات دستورعمل ها </a:t>
            </a:r>
            <a:r>
              <a:rPr lang="en-US" sz="2000" dirty="0">
                <a:latin typeface="Times New Roman" panose="02020603050405020304" pitchFamily="18" charset="0"/>
                <a:cs typeface="Times New Roman" panose="02020603050405020304" pitchFamily="18" charset="0"/>
                <a:hlinkClick r:id="" action="ppaction://noaction"/>
              </a:rPr>
              <a:t>SOP-</a:t>
            </a:r>
            <a:r>
              <a:rPr lang="fa-IR" sz="2000" dirty="0">
                <a:cs typeface="B Lotus" panose="00000400000000000000" pitchFamily="2" charset="-78"/>
                <a:hlinkClick r:id="" action="ppaction://noaction"/>
              </a:rPr>
              <a:t>شرایط </a:t>
            </a:r>
            <a:r>
              <a:rPr lang="fa-IR" sz="2000" dirty="0" smtClean="0">
                <a:cs typeface="B Lotus" panose="00000400000000000000" pitchFamily="2" charset="-78"/>
                <a:hlinkClick r:id="" action="ppaction://noaction"/>
              </a:rPr>
              <a:t>معمول</a:t>
            </a:r>
            <a:endParaRPr lang="fa-IR" sz="2000" dirty="0" smtClean="0">
              <a:cs typeface="B Lotus" panose="00000400000000000000" pitchFamily="2" charset="-78"/>
            </a:endParaRPr>
          </a:p>
          <a:p>
            <a:pPr algn="r" rtl="1"/>
            <a:r>
              <a:rPr lang="fa-IR" sz="2000" dirty="0">
                <a:cs typeface="B Lotus" panose="00000400000000000000" pitchFamily="2" charset="-78"/>
                <a:hlinkClick r:id="" action="ppaction://noaction"/>
              </a:rPr>
              <a:t>دستورعمل های اجرایی در شرایط اضطرار و حوادث - غیر قابل پیش بینی  </a:t>
            </a:r>
            <a:endParaRPr lang="fa-IR" sz="2000" dirty="0" smtClean="0">
              <a:cs typeface="B Lotus" panose="00000400000000000000" pitchFamily="2" charset="-78"/>
            </a:endParaRPr>
          </a:p>
          <a:p>
            <a:pPr marL="0" indent="0" algn="r" rtl="1">
              <a:buNone/>
            </a:pPr>
            <a:endParaRPr lang="en-US" sz="2000" dirty="0"/>
          </a:p>
        </p:txBody>
      </p:sp>
      <p:sp>
        <p:nvSpPr>
          <p:cNvPr id="4" name="Slide Number Placeholder 3"/>
          <p:cNvSpPr>
            <a:spLocks noGrp="1"/>
          </p:cNvSpPr>
          <p:nvPr>
            <p:ph type="sldNum" sz="quarter" idx="12"/>
          </p:nvPr>
        </p:nvSpPr>
        <p:spPr/>
        <p:txBody>
          <a:bodyPr/>
          <a:lstStyle/>
          <a:p>
            <a:fld id="{DDFA28AD-5A76-452D-A0C7-2902A1856DAA}" type="slidenum">
              <a:rPr lang="en-US" smtClean="0"/>
              <a:t>26</a:t>
            </a:fld>
            <a:endParaRPr lang="en-US" dirty="0"/>
          </a:p>
        </p:txBody>
      </p:sp>
      <p:sp>
        <p:nvSpPr>
          <p:cNvPr id="5" name="Up Arrow 4">
            <a:hlinkClick r:id="rId2"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28300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6008" y="583373"/>
            <a:ext cx="8911687" cy="1280890"/>
          </a:xfrm>
        </p:spPr>
        <p:txBody>
          <a:bodyPr>
            <a:normAutofit/>
          </a:bodyPr>
          <a:lstStyle/>
          <a:p>
            <a:pPr algn="ctr" rtl="1"/>
            <a:r>
              <a:rPr lang="fa-IR" sz="2800" dirty="0" smtClean="0">
                <a:cs typeface="B Titr" panose="00000700000000000000" pitchFamily="2" charset="-78"/>
              </a:rPr>
              <a:t>گام نهم</a:t>
            </a:r>
            <a:r>
              <a:rPr lang="fa-IR" sz="2800" dirty="0">
                <a:cs typeface="B Titr" panose="00000700000000000000" pitchFamily="2" charset="-78"/>
              </a:rPr>
              <a:t>: برنامه های پشتیبان برنامه ایمنی آب </a:t>
            </a:r>
            <a:endParaRPr lang="en-US" sz="2800" dirty="0">
              <a:cs typeface="B Titr" panose="00000700000000000000" pitchFamily="2" charset="-78"/>
            </a:endParaRPr>
          </a:p>
        </p:txBody>
      </p:sp>
      <p:sp>
        <p:nvSpPr>
          <p:cNvPr id="3" name="Content Placeholder 2"/>
          <p:cNvSpPr>
            <a:spLocks noGrp="1"/>
          </p:cNvSpPr>
          <p:nvPr>
            <p:ph sz="quarter" idx="13"/>
          </p:nvPr>
        </p:nvSpPr>
        <p:spPr>
          <a:xfrm>
            <a:off x="1946786" y="1864263"/>
            <a:ext cx="9407013" cy="2545505"/>
          </a:xfrm>
        </p:spPr>
        <p:txBody>
          <a:bodyPr>
            <a:normAutofit/>
          </a:bodyPr>
          <a:lstStyle/>
          <a:p>
            <a:pPr algn="just" rtl="1"/>
            <a:r>
              <a:rPr lang="fa-IR" sz="2000" dirty="0">
                <a:cs typeface="B Lotus" panose="00000400000000000000" pitchFamily="2" charset="-78"/>
                <a:hlinkClick r:id="" action="ppaction://noaction"/>
              </a:rPr>
              <a:t>برنامه ی نگهداری پیشگیرانه و برنامه کالیبراسیون منظم تجهیزات پایش </a:t>
            </a:r>
            <a:r>
              <a:rPr lang="fa-IR" sz="2000" dirty="0" smtClean="0">
                <a:cs typeface="B Lotus" panose="00000400000000000000" pitchFamily="2" charset="-78"/>
                <a:hlinkClick r:id="" action="ppaction://noaction"/>
              </a:rPr>
              <a:t>شرکت آب </a:t>
            </a:r>
            <a:r>
              <a:rPr lang="fa-IR" sz="2000" dirty="0">
                <a:cs typeface="B Lotus" panose="00000400000000000000" pitchFamily="2" charset="-78"/>
                <a:hlinkClick r:id="" action="ppaction://noaction"/>
              </a:rPr>
              <a:t>و </a:t>
            </a:r>
            <a:r>
              <a:rPr lang="fa-IR" sz="2000" dirty="0" smtClean="0">
                <a:cs typeface="B Lotus" panose="00000400000000000000" pitchFamily="2" charset="-78"/>
                <a:hlinkClick r:id="" action="ppaction://noaction"/>
              </a:rPr>
              <a:t>فاضلاب</a:t>
            </a:r>
            <a:endParaRPr lang="fa-IR" sz="2000" dirty="0" smtClean="0">
              <a:cs typeface="B Lotus" panose="00000400000000000000" pitchFamily="2" charset="-78"/>
            </a:endParaRPr>
          </a:p>
          <a:p>
            <a:pPr algn="just" rtl="1"/>
            <a:r>
              <a:rPr lang="fa-IR" sz="2000" dirty="0">
                <a:cs typeface="B Lotus" panose="00000400000000000000" pitchFamily="2" charset="-78"/>
                <a:hlinkClick r:id="" action="ppaction://noaction"/>
              </a:rPr>
              <a:t>برنامه ی نگهداری پیشگیرانه و برنامه کالیبراسیون منظم تجهیزات پایش </a:t>
            </a:r>
            <a:r>
              <a:rPr lang="fa-IR" sz="2000" dirty="0" smtClean="0">
                <a:cs typeface="B Lotus" panose="00000400000000000000" pitchFamily="2" charset="-78"/>
                <a:hlinkClick r:id="" action="ppaction://noaction"/>
              </a:rPr>
              <a:t>مراکز بهداشت</a:t>
            </a:r>
            <a:endParaRPr lang="fa-IR" sz="2000" dirty="0" smtClean="0">
              <a:cs typeface="B Lotus" panose="00000400000000000000" pitchFamily="2" charset="-78"/>
            </a:endParaRPr>
          </a:p>
          <a:p>
            <a:pPr algn="just" rtl="1"/>
            <a:r>
              <a:rPr lang="fa-IR" sz="2000" dirty="0">
                <a:cs typeface="B Lotus" panose="00000400000000000000" pitchFamily="2" charset="-78"/>
                <a:hlinkClick r:id="" action="ppaction://noaction"/>
              </a:rPr>
              <a:t>برنامه ی نگهداری پیشگیرانه و برنامه کالیبراسیون منظم تجهیزات پایش </a:t>
            </a:r>
            <a:r>
              <a:rPr lang="fa-IR" sz="2000" dirty="0" smtClean="0">
                <a:cs typeface="B Lotus" panose="00000400000000000000" pitchFamily="2" charset="-78"/>
                <a:hlinkClick r:id="" action="ppaction://noaction"/>
              </a:rPr>
              <a:t>اداره کل حفاظت محیط زیست</a:t>
            </a:r>
            <a:endParaRPr lang="fa-IR" sz="2000" dirty="0" smtClean="0">
              <a:cs typeface="B Lotus" panose="00000400000000000000" pitchFamily="2" charset="-78"/>
            </a:endParaRPr>
          </a:p>
          <a:p>
            <a:pPr algn="just" rtl="1"/>
            <a:r>
              <a:rPr lang="fa-IR" sz="2000" dirty="0">
                <a:cs typeface="B Lotus" panose="00000400000000000000" pitchFamily="2" charset="-78"/>
                <a:hlinkClick r:id="" action="ppaction://noaction"/>
              </a:rPr>
              <a:t>برنامه ی نگهداری پیشگیرانه و برنامه کالیبراسیون منظم تجهیزات پایش دیگر </a:t>
            </a:r>
            <a:r>
              <a:rPr lang="fa-IR" sz="2000" dirty="0" smtClean="0">
                <a:cs typeface="B Lotus" panose="00000400000000000000" pitchFamily="2" charset="-78"/>
                <a:hlinkClick r:id="" action="ppaction://noaction"/>
              </a:rPr>
              <a:t>اعضای عضو کارگروه برنامه ایمنی آب(صنعت </a:t>
            </a:r>
            <a:r>
              <a:rPr lang="fa-IR" sz="2000" dirty="0">
                <a:cs typeface="B Lotus" panose="00000400000000000000" pitchFamily="2" charset="-78"/>
                <a:hlinkClick r:id="" action="ppaction://noaction"/>
              </a:rPr>
              <a:t>، کشاورزی و </a:t>
            </a:r>
            <a:r>
              <a:rPr lang="fa-IR" sz="2000" dirty="0" smtClean="0">
                <a:cs typeface="B Lotus" panose="00000400000000000000" pitchFamily="2" charset="-78"/>
                <a:hlinkClick r:id="" action="ppaction://noaction"/>
              </a:rPr>
              <a:t>..)</a:t>
            </a:r>
            <a:endParaRPr lang="fa-IR" sz="2000" dirty="0" smtClean="0">
              <a:cs typeface="B Lotus" panose="00000400000000000000" pitchFamily="2" charset="-78"/>
            </a:endParaRPr>
          </a:p>
          <a:p>
            <a:pPr algn="just" rtl="1"/>
            <a:r>
              <a:rPr lang="fa-IR" sz="2000" dirty="0">
                <a:cs typeface="B Lotus" panose="00000400000000000000" pitchFamily="2" charset="-78"/>
                <a:hlinkClick r:id="" action="ppaction://noaction"/>
              </a:rPr>
              <a:t>برنامه های آموزشی </a:t>
            </a:r>
            <a:r>
              <a:rPr lang="fa-IR" sz="2000" dirty="0" smtClean="0">
                <a:cs typeface="B Lotus" panose="00000400000000000000" pitchFamily="2" charset="-78"/>
                <a:hlinkClick r:id="" action="ppaction://noaction"/>
              </a:rPr>
              <a:t>مرتبط </a:t>
            </a:r>
            <a:r>
              <a:rPr lang="fa-IR" sz="2000" dirty="0">
                <a:cs typeface="B Lotus" panose="00000400000000000000" pitchFamily="2" charset="-78"/>
                <a:hlinkClick r:id="" action="ppaction://noaction"/>
              </a:rPr>
              <a:t>با اجرای برنامه ایمنی </a:t>
            </a:r>
            <a:r>
              <a:rPr lang="fa-IR" sz="2000" dirty="0" smtClean="0">
                <a:cs typeface="B Lotus" panose="00000400000000000000" pitchFamily="2" charset="-78"/>
                <a:hlinkClick r:id="" action="ppaction://noaction"/>
              </a:rPr>
              <a:t>آب</a:t>
            </a:r>
            <a:endParaRPr lang="fa-IR" sz="2000" dirty="0">
              <a:cs typeface="B Lotus" panose="00000400000000000000" pitchFamily="2" charset="-78"/>
            </a:endParaRPr>
          </a:p>
        </p:txBody>
      </p:sp>
      <p:sp>
        <p:nvSpPr>
          <p:cNvPr id="4" name="Slide Number Placeholder 3"/>
          <p:cNvSpPr>
            <a:spLocks noGrp="1"/>
          </p:cNvSpPr>
          <p:nvPr>
            <p:ph type="sldNum" sz="quarter" idx="12"/>
          </p:nvPr>
        </p:nvSpPr>
        <p:spPr/>
        <p:txBody>
          <a:bodyPr/>
          <a:lstStyle/>
          <a:p>
            <a:fld id="{DDFA28AD-5A76-452D-A0C7-2902A1856DAA}" type="slidenum">
              <a:rPr lang="en-US" smtClean="0"/>
              <a:t>27</a:t>
            </a:fld>
            <a:endParaRPr lang="en-US" dirty="0"/>
          </a:p>
        </p:txBody>
      </p:sp>
      <p:sp>
        <p:nvSpPr>
          <p:cNvPr id="5" name="Up Arrow 4">
            <a:hlinkClick r:id="rId2"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859068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8240" y="653607"/>
            <a:ext cx="8911687" cy="1280890"/>
          </a:xfrm>
        </p:spPr>
        <p:txBody>
          <a:bodyPr>
            <a:normAutofit/>
          </a:bodyPr>
          <a:lstStyle/>
          <a:p>
            <a:pPr algn="ctr" rtl="1"/>
            <a:r>
              <a:rPr lang="fa-IR" sz="2800" dirty="0">
                <a:cs typeface="B Titr" panose="00000700000000000000" pitchFamily="2" charset="-78"/>
              </a:rPr>
              <a:t>گام دهم: </a:t>
            </a:r>
            <a:r>
              <a:rPr lang="fa-IR" sz="2800" dirty="0" smtClean="0">
                <a:cs typeface="B Titr" panose="00000700000000000000" pitchFamily="2" charset="-78"/>
              </a:rPr>
              <a:t>بازبيني </a:t>
            </a:r>
            <a:r>
              <a:rPr lang="fa-IR" sz="2800" dirty="0">
                <a:cs typeface="B Titr" panose="00000700000000000000" pitchFamily="2" charset="-78"/>
              </a:rPr>
              <a:t>دوره‌اي برنامه‌ي ايمني آب</a:t>
            </a:r>
            <a:endParaRPr lang="en-US" sz="2800" dirty="0">
              <a:cs typeface="B Titr" panose="00000700000000000000" pitchFamily="2" charset="-78"/>
            </a:endParaRPr>
          </a:p>
        </p:txBody>
      </p:sp>
      <p:sp>
        <p:nvSpPr>
          <p:cNvPr id="3" name="Content Placeholder 2"/>
          <p:cNvSpPr>
            <a:spLocks noGrp="1"/>
          </p:cNvSpPr>
          <p:nvPr>
            <p:ph sz="quarter" idx="13"/>
          </p:nvPr>
        </p:nvSpPr>
        <p:spPr/>
        <p:txBody>
          <a:bodyPr/>
          <a:lstStyle/>
          <a:p>
            <a:pPr algn="r" rtl="1"/>
            <a:r>
              <a:rPr lang="fa-IR" dirty="0" smtClean="0">
                <a:cs typeface="B Titr" panose="00000700000000000000" pitchFamily="2" charset="-78"/>
              </a:rPr>
              <a:t>جدول زمان بندی بازبيني </a:t>
            </a:r>
            <a:r>
              <a:rPr lang="fa-IR" dirty="0">
                <a:cs typeface="B Titr" panose="00000700000000000000" pitchFamily="2" charset="-78"/>
              </a:rPr>
              <a:t>دوره‌اي برنامه‌ي ايمني آب</a:t>
            </a:r>
            <a:endParaRPr lang="en-US" dirty="0"/>
          </a:p>
        </p:txBody>
      </p:sp>
      <p:sp>
        <p:nvSpPr>
          <p:cNvPr id="4" name="Slide Number Placeholder 3"/>
          <p:cNvSpPr>
            <a:spLocks noGrp="1"/>
          </p:cNvSpPr>
          <p:nvPr>
            <p:ph type="sldNum" sz="quarter" idx="12"/>
          </p:nvPr>
        </p:nvSpPr>
        <p:spPr/>
        <p:txBody>
          <a:bodyPr/>
          <a:lstStyle/>
          <a:p>
            <a:fld id="{DDFA28AD-5A76-452D-A0C7-2902A1856DAA}" type="slidenum">
              <a:rPr lang="en-US" smtClean="0"/>
              <a:t>28</a:t>
            </a:fld>
            <a:endParaRPr lang="en-US" dirty="0"/>
          </a:p>
        </p:txBody>
      </p:sp>
      <p:sp>
        <p:nvSpPr>
          <p:cNvPr id="5" name="Up Arrow 4">
            <a:hlinkClick r:id="rId2" action="ppaction://hlinksldjump"/>
          </p:cNvPr>
          <p:cNvSpPr/>
          <p:nvPr/>
        </p:nvSpPr>
        <p:spPr>
          <a:xfrm>
            <a:off x="438150" y="5862638"/>
            <a:ext cx="623888" cy="6524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61294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5735" y="853373"/>
            <a:ext cx="4300214" cy="1595352"/>
          </a:xfrm>
        </p:spPr>
        <p:txBody>
          <a:bodyPr>
            <a:noAutofit/>
          </a:bodyPr>
          <a:lstStyle/>
          <a:p>
            <a:pPr algn="ctr"/>
            <a:r>
              <a:rPr lang="fa-IR" sz="8000" dirty="0">
                <a:solidFill>
                  <a:schemeClr val="accent1">
                    <a:lumMod val="75000"/>
                  </a:schemeClr>
                </a:solidFill>
                <a:cs typeface="B Titr" panose="00000700000000000000" pitchFamily="2" charset="-78"/>
              </a:rPr>
              <a:t>پا</a:t>
            </a:r>
            <a:r>
              <a:rPr lang="fa-IR" sz="8000" dirty="0">
                <a:solidFill>
                  <a:srgbClr val="33CCFF"/>
                </a:solidFill>
                <a:cs typeface="B Titr" panose="00000700000000000000" pitchFamily="2" charset="-78"/>
              </a:rPr>
              <a:t>یا</a:t>
            </a:r>
            <a:r>
              <a:rPr lang="fa-IR" sz="23500" dirty="0">
                <a:solidFill>
                  <a:schemeClr val="accent5">
                    <a:lumMod val="40000"/>
                    <a:lumOff val="60000"/>
                  </a:schemeClr>
                </a:solidFill>
                <a:cs typeface="B Titr" panose="00000700000000000000" pitchFamily="2" charset="-78"/>
              </a:rPr>
              <a:t>ن</a:t>
            </a:r>
            <a:endParaRPr lang="en-US" sz="8000" dirty="0">
              <a:solidFill>
                <a:schemeClr val="accent5">
                  <a:lumMod val="40000"/>
                  <a:lumOff val="60000"/>
                </a:schemeClr>
              </a:solidFill>
              <a:cs typeface="B Titr" panose="00000700000000000000" pitchFamily="2" charset="-78"/>
            </a:endParaRPr>
          </a:p>
        </p:txBody>
      </p:sp>
      <p:grpSp>
        <p:nvGrpSpPr>
          <p:cNvPr id="7" name="Group 6">
            <a:extLst>
              <a:ext uri="{FF2B5EF4-FFF2-40B4-BE49-F238E27FC236}">
                <a16:creationId xmlns:a16="http://schemas.microsoft.com/office/drawing/2014/main" id="{6EE1F4DF-70DB-629D-8E7B-C9314C90D20A}"/>
              </a:ext>
            </a:extLst>
          </p:cNvPr>
          <p:cNvGrpSpPr/>
          <p:nvPr/>
        </p:nvGrpSpPr>
        <p:grpSpPr>
          <a:xfrm>
            <a:off x="6700538" y="2448725"/>
            <a:ext cx="1499029" cy="1925972"/>
            <a:chOff x="6494061" y="2087832"/>
            <a:chExt cx="1499029" cy="1925972"/>
          </a:xfrm>
        </p:grpSpPr>
        <p:sp>
          <p:nvSpPr>
            <p:cNvPr id="3" name="Rectangle 2">
              <a:extLst>
                <a:ext uri="{FF2B5EF4-FFF2-40B4-BE49-F238E27FC236}">
                  <a16:creationId xmlns:a16="http://schemas.microsoft.com/office/drawing/2014/main" id="{D1184DA4-258A-1930-97C1-FB2C4FA415BF}"/>
                </a:ext>
              </a:extLst>
            </p:cNvPr>
            <p:cNvSpPr/>
            <p:nvPr/>
          </p:nvSpPr>
          <p:spPr>
            <a:xfrm rot="5498656" flipH="1">
              <a:off x="6687347" y="2073079"/>
              <a:ext cx="1290990" cy="1320496"/>
            </a:xfrm>
            <a:prstGeom prst="rect">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25">
              <a:extLst>
                <a:ext uri="{FF2B5EF4-FFF2-40B4-BE49-F238E27FC236}">
                  <a16:creationId xmlns:a16="http://schemas.microsoft.com/office/drawing/2014/main" id="{A1AE7DCD-3E60-D84B-E177-4E1FB6F2AD39}"/>
                </a:ext>
              </a:extLst>
            </p:cNvPr>
            <p:cNvSpPr/>
            <p:nvPr/>
          </p:nvSpPr>
          <p:spPr>
            <a:xfrm rot="6032044" flipH="1">
              <a:off x="6597968" y="2708061"/>
              <a:ext cx="1290990" cy="1320496"/>
            </a:xfrm>
            <a:custGeom>
              <a:avLst/>
              <a:gdLst>
                <a:gd name="connsiteX0" fmla="*/ 0 w 297320"/>
                <a:gd name="connsiteY0" fmla="*/ 0 h 297320"/>
                <a:gd name="connsiteX1" fmla="*/ 297320 w 297320"/>
                <a:gd name="connsiteY1" fmla="*/ 0 h 297320"/>
                <a:gd name="connsiteX2" fmla="*/ 297320 w 297320"/>
                <a:gd name="connsiteY2" fmla="*/ 297320 h 297320"/>
                <a:gd name="connsiteX3" fmla="*/ 0 w 297320"/>
                <a:gd name="connsiteY3" fmla="*/ 297320 h 297320"/>
                <a:gd name="connsiteX4" fmla="*/ 0 w 297320"/>
                <a:gd name="connsiteY4" fmla="*/ 0 h 297320"/>
                <a:gd name="connsiteX0" fmla="*/ 0 w 297320"/>
                <a:gd name="connsiteY0" fmla="*/ 0 h 297320"/>
                <a:gd name="connsiteX1" fmla="*/ 283459 w 297320"/>
                <a:gd name="connsiteY1" fmla="*/ 5889 h 297320"/>
                <a:gd name="connsiteX2" fmla="*/ 297320 w 297320"/>
                <a:gd name="connsiteY2" fmla="*/ 297320 h 297320"/>
                <a:gd name="connsiteX3" fmla="*/ 0 w 297320"/>
                <a:gd name="connsiteY3" fmla="*/ 297320 h 297320"/>
                <a:gd name="connsiteX4" fmla="*/ 0 w 297320"/>
                <a:gd name="connsiteY4" fmla="*/ 0 h 297320"/>
                <a:gd name="connsiteX0" fmla="*/ 0 w 297320"/>
                <a:gd name="connsiteY0" fmla="*/ 0 h 297320"/>
                <a:gd name="connsiteX1" fmla="*/ 283459 w 297320"/>
                <a:gd name="connsiteY1" fmla="*/ 5889 h 297320"/>
                <a:gd name="connsiteX2" fmla="*/ 297320 w 297320"/>
                <a:gd name="connsiteY2" fmla="*/ 297320 h 297320"/>
                <a:gd name="connsiteX3" fmla="*/ 23295 w 297320"/>
                <a:gd name="connsiteY3" fmla="*/ 277979 h 297320"/>
                <a:gd name="connsiteX4" fmla="*/ 0 w 297320"/>
                <a:gd name="connsiteY4" fmla="*/ 297320 h 297320"/>
                <a:gd name="connsiteX5" fmla="*/ 0 w 297320"/>
                <a:gd name="connsiteY5" fmla="*/ 0 h 29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320" h="297320">
                  <a:moveTo>
                    <a:pt x="0" y="0"/>
                  </a:moveTo>
                  <a:lnTo>
                    <a:pt x="283459" y="5889"/>
                  </a:lnTo>
                  <a:lnTo>
                    <a:pt x="297320" y="297320"/>
                  </a:lnTo>
                  <a:cubicBezTo>
                    <a:pt x="208005" y="296285"/>
                    <a:pt x="112610" y="279014"/>
                    <a:pt x="23295" y="277979"/>
                  </a:cubicBezTo>
                  <a:lnTo>
                    <a:pt x="0" y="297320"/>
                  </a:lnTo>
                  <a:lnTo>
                    <a:pt x="0" y="0"/>
                  </a:lnTo>
                  <a:close/>
                </a:path>
              </a:pathLst>
            </a:cu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5">
              <a:extLst>
                <a:ext uri="{FF2B5EF4-FFF2-40B4-BE49-F238E27FC236}">
                  <a16:creationId xmlns:a16="http://schemas.microsoft.com/office/drawing/2014/main" id="{39B438F0-0330-150E-4FC7-8B06CE3053AC}"/>
                </a:ext>
              </a:extLst>
            </p:cNvPr>
            <p:cNvSpPr/>
            <p:nvPr/>
          </p:nvSpPr>
          <p:spPr>
            <a:xfrm rot="6032044" flipH="1">
              <a:off x="6508814" y="2421046"/>
              <a:ext cx="1290990" cy="1320496"/>
            </a:xfrm>
            <a:custGeom>
              <a:avLst/>
              <a:gdLst>
                <a:gd name="connsiteX0" fmla="*/ 0 w 297320"/>
                <a:gd name="connsiteY0" fmla="*/ 0 h 297320"/>
                <a:gd name="connsiteX1" fmla="*/ 297320 w 297320"/>
                <a:gd name="connsiteY1" fmla="*/ 0 h 297320"/>
                <a:gd name="connsiteX2" fmla="*/ 297320 w 297320"/>
                <a:gd name="connsiteY2" fmla="*/ 297320 h 297320"/>
                <a:gd name="connsiteX3" fmla="*/ 0 w 297320"/>
                <a:gd name="connsiteY3" fmla="*/ 297320 h 297320"/>
                <a:gd name="connsiteX4" fmla="*/ 0 w 297320"/>
                <a:gd name="connsiteY4" fmla="*/ 0 h 297320"/>
                <a:gd name="connsiteX0" fmla="*/ 0 w 297320"/>
                <a:gd name="connsiteY0" fmla="*/ 0 h 297320"/>
                <a:gd name="connsiteX1" fmla="*/ 283459 w 297320"/>
                <a:gd name="connsiteY1" fmla="*/ 5889 h 297320"/>
                <a:gd name="connsiteX2" fmla="*/ 297320 w 297320"/>
                <a:gd name="connsiteY2" fmla="*/ 297320 h 297320"/>
                <a:gd name="connsiteX3" fmla="*/ 0 w 297320"/>
                <a:gd name="connsiteY3" fmla="*/ 297320 h 297320"/>
                <a:gd name="connsiteX4" fmla="*/ 0 w 297320"/>
                <a:gd name="connsiteY4" fmla="*/ 0 h 297320"/>
                <a:gd name="connsiteX0" fmla="*/ 0 w 297320"/>
                <a:gd name="connsiteY0" fmla="*/ 0 h 297320"/>
                <a:gd name="connsiteX1" fmla="*/ 283459 w 297320"/>
                <a:gd name="connsiteY1" fmla="*/ 5889 h 297320"/>
                <a:gd name="connsiteX2" fmla="*/ 297320 w 297320"/>
                <a:gd name="connsiteY2" fmla="*/ 297320 h 297320"/>
                <a:gd name="connsiteX3" fmla="*/ 23295 w 297320"/>
                <a:gd name="connsiteY3" fmla="*/ 277979 h 297320"/>
                <a:gd name="connsiteX4" fmla="*/ 0 w 297320"/>
                <a:gd name="connsiteY4" fmla="*/ 297320 h 297320"/>
                <a:gd name="connsiteX5" fmla="*/ 0 w 297320"/>
                <a:gd name="connsiteY5" fmla="*/ 0 h 29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320" h="297320">
                  <a:moveTo>
                    <a:pt x="0" y="0"/>
                  </a:moveTo>
                  <a:lnTo>
                    <a:pt x="283459" y="5889"/>
                  </a:lnTo>
                  <a:lnTo>
                    <a:pt x="297320" y="297320"/>
                  </a:lnTo>
                  <a:cubicBezTo>
                    <a:pt x="208005" y="296285"/>
                    <a:pt x="112610" y="279014"/>
                    <a:pt x="23295" y="277979"/>
                  </a:cubicBezTo>
                  <a:lnTo>
                    <a:pt x="0" y="297320"/>
                  </a:lnTo>
                  <a:lnTo>
                    <a:pt x="0" y="0"/>
                  </a:lnTo>
                  <a:close/>
                </a:path>
              </a:pathLst>
            </a:custGeom>
            <a:solidFill>
              <a:srgbClr val="6699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Slide Number Placeholder 5">
            <a:extLst>
              <a:ext uri="{FF2B5EF4-FFF2-40B4-BE49-F238E27FC236}">
                <a16:creationId xmlns:a16="http://schemas.microsoft.com/office/drawing/2014/main" id="{FE91BF39-6492-419D-D016-758CB861F59B}"/>
              </a:ext>
            </a:extLst>
          </p:cNvPr>
          <p:cNvSpPr>
            <a:spLocks noGrp="1"/>
          </p:cNvSpPr>
          <p:nvPr>
            <p:ph type="sldNum" sz="quarter" idx="12"/>
          </p:nvPr>
        </p:nvSpPr>
        <p:spPr/>
        <p:txBody>
          <a:bodyPr/>
          <a:lstStyle/>
          <a:p>
            <a:fld id="{D48884DC-9D15-4881-8119-FFD58231BE88}" type="slidenum">
              <a:rPr lang="en-US" smtClean="0"/>
              <a:t>29</a:t>
            </a:fld>
            <a:endParaRPr lang="en-US"/>
          </a:p>
        </p:txBody>
      </p:sp>
    </p:spTree>
    <p:extLst>
      <p:ext uri="{BB962C8B-B14F-4D97-AF65-F5344CB8AC3E}">
        <p14:creationId xmlns:p14="http://schemas.microsoft.com/office/powerpoint/2010/main" val="2400636523"/>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FEF0C-5ED6-DE1E-41B1-C78363720FA5}"/>
              </a:ext>
            </a:extLst>
          </p:cNvPr>
          <p:cNvSpPr>
            <a:spLocks noGrp="1"/>
          </p:cNvSpPr>
          <p:nvPr>
            <p:ph type="title"/>
          </p:nvPr>
        </p:nvSpPr>
        <p:spPr>
          <a:xfrm>
            <a:off x="1904484" y="624110"/>
            <a:ext cx="8911687" cy="528797"/>
          </a:xfrm>
        </p:spPr>
        <p:txBody>
          <a:bodyPr>
            <a:normAutofit/>
          </a:bodyPr>
          <a:lstStyle/>
          <a:p>
            <a:pPr algn="ctr" rtl="1"/>
            <a:r>
              <a:rPr lang="fa-IR" sz="2400" dirty="0">
                <a:cs typeface="B Titr" panose="00000700000000000000" pitchFamily="2" charset="-78"/>
              </a:rPr>
              <a:t>نظارت بر وضعیت بهداشت و کیفیت آب شهرها و روستاها – شاخص‌های بهداشت آب</a:t>
            </a:r>
            <a:endParaRPr lang="en-US" sz="20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7AB4744E-DA15-4A12-6A66-47E8709C25F8}"/>
              </a:ext>
            </a:extLst>
          </p:cNvPr>
          <p:cNvGraphicFramePr>
            <a:graphicFrameLocks noGrp="1"/>
          </p:cNvGraphicFramePr>
          <p:nvPr>
            <p:ph idx="1"/>
            <p:extLst>
              <p:ext uri="{D42A27DB-BD31-4B8C-83A1-F6EECF244321}">
                <p14:modId xmlns:p14="http://schemas.microsoft.com/office/powerpoint/2010/main" val="3636823941"/>
              </p:ext>
            </p:extLst>
          </p:nvPr>
        </p:nvGraphicFramePr>
        <p:xfrm>
          <a:off x="1366858" y="1548581"/>
          <a:ext cx="9986940" cy="41296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a:extLst>
              <a:ext uri="{FF2B5EF4-FFF2-40B4-BE49-F238E27FC236}">
                <a16:creationId xmlns:a16="http://schemas.microsoft.com/office/drawing/2014/main" id="{409919F4-CB2C-498F-91D2-F525C6776480}"/>
              </a:ext>
            </a:extLst>
          </p:cNvPr>
          <p:cNvSpPr>
            <a:spLocks noGrp="1"/>
          </p:cNvSpPr>
          <p:nvPr>
            <p:ph type="sldNum" sz="quarter" idx="12"/>
          </p:nvPr>
        </p:nvSpPr>
        <p:spPr/>
        <p:txBody>
          <a:bodyPr/>
          <a:lstStyle/>
          <a:p>
            <a:fld id="{D48884DC-9D15-4881-8119-FFD58231BE88}" type="slidenum">
              <a:rPr lang="en-US" smtClean="0"/>
              <a:t>3</a:t>
            </a:fld>
            <a:endParaRPr lang="en-US"/>
          </a:p>
        </p:txBody>
      </p:sp>
      <p:sp>
        <p:nvSpPr>
          <p:cNvPr id="5" name="Rectangle 4">
            <a:extLst>
              <a:ext uri="{FF2B5EF4-FFF2-40B4-BE49-F238E27FC236}">
                <a16:creationId xmlns:a16="http://schemas.microsoft.com/office/drawing/2014/main" id="{81CB1DB4-925B-10D7-9B2A-BF71128F306D}"/>
              </a:ext>
            </a:extLst>
          </p:cNvPr>
          <p:cNvSpPr/>
          <p:nvPr/>
        </p:nvSpPr>
        <p:spPr>
          <a:xfrm>
            <a:off x="-387146" y="3604273"/>
            <a:ext cx="1754005" cy="4508927"/>
          </a:xfrm>
          <a:prstGeom prst="rect">
            <a:avLst/>
          </a:prstGeom>
          <a:noFill/>
        </p:spPr>
        <p:txBody>
          <a:bodyPr wrap="none" lIns="91440" tIns="45720" rIns="91440" bIns="45720">
            <a:spAutoFit/>
          </a:bodyPr>
          <a:lstStyle/>
          <a:p>
            <a:pPr algn="ctr"/>
            <a:r>
              <a:rPr lang="fa-IR" sz="28700" b="1" cap="none" spc="-300" dirty="0">
                <a:ln w="3175" cmpd="sng">
                  <a:solidFill>
                    <a:srgbClr val="33CCFF"/>
                  </a:solidFill>
                  <a:prstDash val="solid"/>
                </a:ln>
                <a:noFill/>
                <a:effectLst>
                  <a:glow rad="101600">
                    <a:schemeClr val="accent4">
                      <a:satMod val="175000"/>
                      <a:alpha val="40000"/>
                    </a:schemeClr>
                  </a:glow>
                  <a:innerShdw blurRad="63500" dist="50800" dir="5400000">
                    <a:prstClr val="black">
                      <a:alpha val="50000"/>
                    </a:prstClr>
                  </a:innerShdw>
                </a:effectLst>
                <a:cs typeface="B Sara" panose="00000400000000000000" pitchFamily="2" charset="-78"/>
              </a:rPr>
              <a:t>۱</a:t>
            </a:r>
            <a:endParaRPr lang="en-US" sz="28700" b="1" cap="none" spc="-300" dirty="0">
              <a:ln w="3175" cmpd="sng">
                <a:solidFill>
                  <a:srgbClr val="33CCFF"/>
                </a:solidFill>
                <a:prstDash val="solid"/>
              </a:ln>
              <a:noFill/>
              <a:effectLst>
                <a:glow rad="101600">
                  <a:schemeClr val="accent4">
                    <a:satMod val="175000"/>
                    <a:alpha val="40000"/>
                  </a:schemeClr>
                </a:glow>
                <a:innerShdw blurRad="63500" dist="50800" dir="5400000">
                  <a:prstClr val="black">
                    <a:alpha val="50000"/>
                  </a:prstClr>
                </a:innerShdw>
              </a:effectLst>
              <a:cs typeface="B Sara" panose="00000400000000000000" pitchFamily="2" charset="-78"/>
            </a:endParaRPr>
          </a:p>
        </p:txBody>
      </p:sp>
      <p:grpSp>
        <p:nvGrpSpPr>
          <p:cNvPr id="8" name="Group 7"/>
          <p:cNvGrpSpPr/>
          <p:nvPr/>
        </p:nvGrpSpPr>
        <p:grpSpPr>
          <a:xfrm>
            <a:off x="1123407" y="3805085"/>
            <a:ext cx="3377494" cy="1873170"/>
            <a:chOff x="148391" y="2082476"/>
            <a:chExt cx="3134043" cy="1784775"/>
          </a:xfrm>
          <a:scene3d>
            <a:camera prst="orthographicFront"/>
            <a:lightRig rig="flat" dir="t"/>
          </a:scene3d>
        </p:grpSpPr>
        <p:sp>
          <p:nvSpPr>
            <p:cNvPr id="9" name="Rectangle 8"/>
            <p:cNvSpPr/>
            <p:nvPr/>
          </p:nvSpPr>
          <p:spPr>
            <a:xfrm>
              <a:off x="307809" y="2082476"/>
              <a:ext cx="2974625" cy="1784775"/>
            </a:xfrm>
            <a:prstGeom prst="rect">
              <a:avLst/>
            </a:prstGeom>
            <a:sp3d prstMaterial="plastic">
              <a:bevelT w="120900" h="88900"/>
              <a:bevelB w="88900" h="31750" prst="angle"/>
            </a:sp3d>
          </p:spPr>
          <p:style>
            <a:lnRef idx="0">
              <a:schemeClr val="lt1">
                <a:hueOff val="0"/>
                <a:satOff val="0"/>
                <a:lumOff val="0"/>
                <a:alphaOff val="0"/>
              </a:schemeClr>
            </a:lnRef>
            <a:fillRef idx="3">
              <a:schemeClr val="accent4">
                <a:hueOff val="-492612"/>
                <a:satOff val="14709"/>
                <a:lumOff val="5686"/>
                <a:alphaOff val="0"/>
              </a:schemeClr>
            </a:fillRef>
            <a:effectRef idx="2">
              <a:schemeClr val="accent4">
                <a:hueOff val="-492612"/>
                <a:satOff val="14709"/>
                <a:lumOff val="5686"/>
                <a:alphaOff val="0"/>
              </a:schemeClr>
            </a:effectRef>
            <a:fontRef idx="minor">
              <a:schemeClr val="lt1"/>
            </a:fontRef>
          </p:style>
        </p:sp>
        <p:sp>
          <p:nvSpPr>
            <p:cNvPr id="10" name="TextBox 9"/>
            <p:cNvSpPr txBox="1"/>
            <p:nvPr/>
          </p:nvSpPr>
          <p:spPr>
            <a:xfrm>
              <a:off x="148391" y="2082476"/>
              <a:ext cx="3134043" cy="17847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lvl="0" algn="ctr" defTabSz="933450" rtl="1">
                <a:lnSpc>
                  <a:spcPct val="90000"/>
                </a:lnSpc>
                <a:spcBef>
                  <a:spcPct val="0"/>
                </a:spcBef>
                <a:spcAft>
                  <a:spcPct val="35000"/>
                </a:spcAft>
              </a:pPr>
              <a:r>
                <a:rPr lang="fa-IR" sz="2100" b="1" kern="1200" dirty="0" smtClean="0">
                  <a:cs typeface="B Nazanin" panose="00000400000000000000" pitchFamily="2" charset="-78"/>
                </a:rPr>
                <a:t>شستشوی مخازن ذخیره آب شرب</a:t>
              </a:r>
              <a:endParaRPr lang="fa-IR" sz="2100" b="1" kern="1200" dirty="0">
                <a:cs typeface="B Nazanin" panose="00000400000000000000" pitchFamily="2" charset="-78"/>
              </a:endParaRPr>
            </a:p>
          </p:txBody>
        </p:sp>
      </p:grpSp>
    </p:spTree>
    <p:extLst>
      <p:ext uri="{BB962C8B-B14F-4D97-AF65-F5344CB8AC3E}">
        <p14:creationId xmlns:p14="http://schemas.microsoft.com/office/powerpoint/2010/main" val="91796524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211525248"/>
              </p:ext>
            </p:extLst>
          </p:nvPr>
        </p:nvGraphicFramePr>
        <p:xfrm>
          <a:off x="1607574" y="567813"/>
          <a:ext cx="9792931" cy="5597012"/>
        </p:xfrm>
        <a:graphic>
          <a:graphicData uri="http://schemas.openxmlformats.org/drawingml/2006/table">
            <a:tbl>
              <a:tblPr rtl="1" firstRow="1" firstCol="1" bandRow="1">
                <a:tableStyleId>{9DCAF9ED-07DC-4A11-8D7F-57B35C25682E}</a:tableStyleId>
              </a:tblPr>
              <a:tblGrid>
                <a:gridCol w="5535788">
                  <a:extLst>
                    <a:ext uri="{9D8B030D-6E8A-4147-A177-3AD203B41FA5}">
                      <a16:colId xmlns:a16="http://schemas.microsoft.com/office/drawing/2014/main" val="20000"/>
                    </a:ext>
                  </a:extLst>
                </a:gridCol>
                <a:gridCol w="1970621">
                  <a:extLst>
                    <a:ext uri="{9D8B030D-6E8A-4147-A177-3AD203B41FA5}">
                      <a16:colId xmlns:a16="http://schemas.microsoft.com/office/drawing/2014/main" val="20001"/>
                    </a:ext>
                  </a:extLst>
                </a:gridCol>
                <a:gridCol w="2286522">
                  <a:extLst>
                    <a:ext uri="{9D8B030D-6E8A-4147-A177-3AD203B41FA5}">
                      <a16:colId xmlns:a16="http://schemas.microsoft.com/office/drawing/2014/main" val="20002"/>
                    </a:ext>
                  </a:extLst>
                </a:gridCol>
              </a:tblGrid>
              <a:tr h="411444">
                <a:tc>
                  <a:txBody>
                    <a:bodyPr/>
                    <a:lstStyle/>
                    <a:p>
                      <a:pPr marL="0" marR="0" algn="ctr" rtl="1">
                        <a:lnSpc>
                          <a:spcPct val="115000"/>
                        </a:lnSpc>
                        <a:spcBef>
                          <a:spcPts val="0"/>
                        </a:spcBef>
                        <a:spcAft>
                          <a:spcPts val="0"/>
                        </a:spcAft>
                      </a:pPr>
                      <a:r>
                        <a:rPr lang="fa-IR" sz="1600" b="1" i="0" dirty="0">
                          <a:solidFill>
                            <a:schemeClr val="tx1"/>
                          </a:solidFill>
                          <a:effectLst/>
                          <a:cs typeface="B Nazanin" panose="00000400000000000000" pitchFamily="2" charset="-78"/>
                        </a:rPr>
                        <a:t>شرح عمليات</a:t>
                      </a:r>
                      <a:endParaRPr lang="en-US" sz="1600" b="1" i="0" dirty="0">
                        <a:solidFill>
                          <a:schemeClr val="tx1"/>
                        </a:solidFill>
                        <a:effectLst/>
                        <a:latin typeface="Calibri"/>
                        <a:ea typeface="Calibri"/>
                        <a:cs typeface="B Nazanin" panose="00000400000000000000" pitchFamily="2" charset="-78"/>
                      </a:endParaRPr>
                    </a:p>
                  </a:txBody>
                  <a:tcPr marL="38301" marR="383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algn="ctr" rtl="1">
                        <a:lnSpc>
                          <a:spcPct val="115000"/>
                        </a:lnSpc>
                        <a:spcBef>
                          <a:spcPts val="0"/>
                        </a:spcBef>
                        <a:spcAft>
                          <a:spcPts val="0"/>
                        </a:spcAft>
                      </a:pPr>
                      <a:r>
                        <a:rPr lang="fa-IR" sz="1600" b="1" i="0" dirty="0">
                          <a:solidFill>
                            <a:schemeClr val="tx1"/>
                          </a:solidFill>
                          <a:effectLst/>
                          <a:cs typeface="B Nazanin" panose="00000400000000000000" pitchFamily="2" charset="-78"/>
                        </a:rPr>
                        <a:t>مسئول انجام</a:t>
                      </a:r>
                      <a:endParaRPr lang="en-US" sz="1600" b="1" i="0" dirty="0">
                        <a:solidFill>
                          <a:schemeClr val="tx1"/>
                        </a:solidFill>
                        <a:effectLst/>
                        <a:latin typeface="Calibri"/>
                        <a:ea typeface="Calibri"/>
                        <a:cs typeface="B Nazanin" panose="00000400000000000000" pitchFamily="2" charset="-78"/>
                      </a:endParaRPr>
                    </a:p>
                  </a:txBody>
                  <a:tcPr marL="38301" marR="383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algn="ctr" rtl="1">
                        <a:lnSpc>
                          <a:spcPct val="115000"/>
                        </a:lnSpc>
                        <a:spcBef>
                          <a:spcPts val="0"/>
                        </a:spcBef>
                        <a:spcAft>
                          <a:spcPts val="0"/>
                        </a:spcAft>
                      </a:pPr>
                      <a:r>
                        <a:rPr lang="fa-IR" sz="1600" b="1" i="0" dirty="0">
                          <a:solidFill>
                            <a:schemeClr val="tx1"/>
                          </a:solidFill>
                          <a:effectLst/>
                          <a:cs typeface="B Nazanin" panose="00000400000000000000" pitchFamily="2" charset="-78"/>
                        </a:rPr>
                        <a:t>مسئول كنترل</a:t>
                      </a:r>
                      <a:endParaRPr lang="en-US" sz="1600" b="1" i="0" dirty="0">
                        <a:solidFill>
                          <a:schemeClr val="tx1"/>
                        </a:solidFill>
                        <a:effectLst/>
                        <a:latin typeface="Calibri"/>
                        <a:ea typeface="Calibri"/>
                        <a:cs typeface="B Nazanin" panose="00000400000000000000" pitchFamily="2" charset="-78"/>
                      </a:endParaRPr>
                    </a:p>
                  </a:txBody>
                  <a:tcPr marL="38301" marR="383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0"/>
                  </a:ext>
                </a:extLst>
              </a:tr>
              <a:tr h="572104">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انجام كلرسنجي شبكه و مخازن به صورت روزانه در شهرها و روستاها، براساس دستورالعمل هاي ارسالي در خصوص تعداد و نحوه انجام</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نمونه بردار</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مسئول كنترل كيفيت شهرستان</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72104">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انجام كدورت سنجي شبكه و مخازن به صورت روزانه در شهرها و روستاها براساس دستورالعمل هاي ارسالي در خصوص تعداد و نحوه انجام</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نمونه بردار</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مسئول كنترل كيفيت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4424">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انجام نمونه برداري جهت آزمايش هاي ميكروبي، فيزيكي وشيميايي و ارسال آنها به آزمايشگاه</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نمونه بردار</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مسئول كنترل كيفيت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72104">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جمع بندي و تكميل فرم كلرسنجي ماهانه و ارسال به مركز بهداشت در روستاها جهت تاييد توسط مركز بهداشت</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مسئول كنترل كيفيت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80395">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ارسال به موقع فرم هاي كلرسنجي شبكه و مخزن تاييد شده توسط مركز بهداشت شهرستان به مركز پايش و نظارت بر كيفيت‌ آب و فاضلاب</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مركز پايش</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31655">
                <a:tc>
                  <a:txBody>
                    <a:bodyPr/>
                    <a:lstStyle/>
                    <a:p>
                      <a:pPr marL="0" marR="0" algn="ctr" rtl="1">
                        <a:lnSpc>
                          <a:spcPct val="115000"/>
                        </a:lnSpc>
                        <a:spcBef>
                          <a:spcPts val="0"/>
                        </a:spcBef>
                        <a:spcAft>
                          <a:spcPts val="0"/>
                        </a:spcAft>
                      </a:pPr>
                      <a:r>
                        <a:rPr lang="fa-IR" sz="1500" b="0" i="0">
                          <a:effectLst/>
                          <a:cs typeface="B Nazanin" panose="00000400000000000000" pitchFamily="2" charset="-78"/>
                        </a:rPr>
                        <a:t>برگزاري جلسات مشترك با مركز بهداشت شهرستان به منظور تعامل بيشتر با سازمان ناظر</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مركز پايش</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80395">
                <a:tc>
                  <a:txBody>
                    <a:bodyPr/>
                    <a:lstStyle/>
                    <a:p>
                      <a:pPr marL="0" marR="0" algn="ctr" rtl="1">
                        <a:lnSpc>
                          <a:spcPct val="115000"/>
                        </a:lnSpc>
                        <a:spcBef>
                          <a:spcPts val="0"/>
                        </a:spcBef>
                        <a:spcAft>
                          <a:spcPts val="0"/>
                        </a:spcAft>
                      </a:pPr>
                      <a:r>
                        <a:rPr lang="fa-IR" sz="1500" b="0" i="0">
                          <a:effectLst/>
                          <a:cs typeface="B Nazanin" panose="00000400000000000000" pitchFamily="2" charset="-78"/>
                        </a:rPr>
                        <a:t>شركت در جلسات كيفيت آب آشاميدني شهرها و روستاهاي تحت پوشش در شوراي سلامت شهرستان در فرمانداري </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مركز پايش</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33634">
                <a:tc>
                  <a:txBody>
                    <a:bodyPr/>
                    <a:lstStyle/>
                    <a:p>
                      <a:pPr marL="0" marR="0" algn="ctr" rtl="1">
                        <a:lnSpc>
                          <a:spcPct val="115000"/>
                        </a:lnSpc>
                        <a:spcBef>
                          <a:spcPts val="0"/>
                        </a:spcBef>
                        <a:spcAft>
                          <a:spcPts val="0"/>
                        </a:spcAft>
                      </a:pPr>
                      <a:r>
                        <a:rPr lang="fa-IR" sz="1500" b="0" i="0">
                          <a:effectLst/>
                          <a:cs typeface="B Nazanin" panose="00000400000000000000" pitchFamily="2" charset="-78"/>
                        </a:rPr>
                        <a:t>برقراري ارتباط نزديك با مركز پايش و پاسخگويي مناسب</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مركز پايش</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572104">
                <a:tc>
                  <a:txBody>
                    <a:bodyPr/>
                    <a:lstStyle/>
                    <a:p>
                      <a:pPr marL="0" marR="0" algn="ctr" rtl="1">
                        <a:lnSpc>
                          <a:spcPct val="115000"/>
                        </a:lnSpc>
                        <a:spcBef>
                          <a:spcPts val="0"/>
                        </a:spcBef>
                        <a:spcAft>
                          <a:spcPts val="0"/>
                        </a:spcAft>
                      </a:pPr>
                      <a:r>
                        <a:rPr lang="fa-IR" sz="1500" b="0" i="0">
                          <a:effectLst/>
                          <a:cs typeface="B Nazanin" panose="00000400000000000000" pitchFamily="2" charset="-78"/>
                        </a:rPr>
                        <a:t>شناسايي آلاينده ها در منابع تأمين، خطوط انتقال، مخازن ذخيره و شبكه توزيع آب و پيگيري تا رفع كامل آلودگي در محدوده تحت پوشش</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مسئول كنترل كيفيت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مدير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506649">
                <a:tc>
                  <a:txBody>
                    <a:bodyPr/>
                    <a:lstStyle/>
                    <a:p>
                      <a:pPr marL="0" marR="0" algn="ctr" rtl="1">
                        <a:lnSpc>
                          <a:spcPct val="115000"/>
                        </a:lnSpc>
                        <a:spcBef>
                          <a:spcPts val="0"/>
                        </a:spcBef>
                        <a:spcAft>
                          <a:spcPts val="0"/>
                        </a:spcAft>
                      </a:pPr>
                      <a:r>
                        <a:rPr lang="fa-IR" sz="1500" b="0" i="0">
                          <a:effectLst/>
                          <a:cs typeface="B Nazanin" panose="00000400000000000000" pitchFamily="2" charset="-78"/>
                        </a:rPr>
                        <a:t>تعيين حريم بهداشتي چاه ها و منابع توليد و جلوگيري از دخل و تصرف در آنها  </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a:effectLst/>
                          <a:cs typeface="B Nazanin" panose="00000400000000000000" pitchFamily="2" charset="-78"/>
                        </a:rPr>
                        <a:t>مسئول كنترل كيفيت شهرستان</a:t>
                      </a:r>
                      <a:endParaRPr lang="en-US" sz="1500" b="0" i="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500" b="0" i="0" dirty="0">
                          <a:effectLst/>
                          <a:cs typeface="B Nazanin" panose="00000400000000000000" pitchFamily="2" charset="-78"/>
                        </a:rPr>
                        <a:t>مدير شهرستان</a:t>
                      </a:r>
                      <a:endParaRPr lang="en-US" sz="1500" b="0" i="0" dirty="0">
                        <a:effectLst/>
                        <a:latin typeface="Calibri"/>
                        <a:ea typeface="Calibri"/>
                        <a:cs typeface="B Nazanin" panose="00000400000000000000" pitchFamily="2" charset="-78"/>
                      </a:endParaRPr>
                    </a:p>
                  </a:txBody>
                  <a:tcPr marL="38301" marR="3830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768638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54879" y="1622322"/>
            <a:ext cx="5061417" cy="2640223"/>
            <a:chOff x="3642001" y="4473520"/>
            <a:chExt cx="1755582" cy="1755582"/>
          </a:xfrm>
          <a:solidFill>
            <a:srgbClr val="00B050"/>
          </a:solidFill>
          <a:scene3d>
            <a:camera prst="orthographicFront"/>
            <a:lightRig rig="flat" dir="t"/>
          </a:scene3d>
        </p:grpSpPr>
        <p:sp>
          <p:nvSpPr>
            <p:cNvPr id="5" name="Oval 4"/>
            <p:cNvSpPr/>
            <p:nvPr/>
          </p:nvSpPr>
          <p:spPr>
            <a:xfrm>
              <a:off x="3642001" y="4473520"/>
              <a:ext cx="1755582" cy="1755582"/>
            </a:xfrm>
            <a:prstGeom prst="ellipse">
              <a:avLst/>
            </a:prstGeom>
            <a:grpFill/>
            <a:sp3d prstMaterial="plastic">
              <a:bevelT w="120900" h="88900"/>
              <a:bevelB w="88900" h="31750" prst="angle"/>
            </a:sp3d>
          </p:spPr>
          <p:style>
            <a:lnRef idx="0">
              <a:schemeClr val="lt1">
                <a:hueOff val="0"/>
                <a:satOff val="0"/>
                <a:lumOff val="0"/>
                <a:alphaOff val="0"/>
              </a:schemeClr>
            </a:lnRef>
            <a:fillRef idx="1">
              <a:scrgbClr r="0" g="0" b="0"/>
            </a:fillRef>
            <a:effectRef idx="1">
              <a:schemeClr val="accent2">
                <a:shade val="80000"/>
                <a:alpha val="50000"/>
                <a:hueOff val="-34"/>
                <a:satOff val="-506"/>
                <a:lumOff val="2651"/>
                <a:alphaOff val="-16667"/>
              </a:schemeClr>
            </a:effectRef>
            <a:fontRef idx="minor">
              <a:schemeClr val="tx1"/>
            </a:fontRef>
          </p:style>
        </p:sp>
        <p:sp>
          <p:nvSpPr>
            <p:cNvPr id="6" name="Oval 4"/>
            <p:cNvSpPr txBox="1"/>
            <p:nvPr/>
          </p:nvSpPr>
          <p:spPr>
            <a:xfrm>
              <a:off x="3837713" y="4730619"/>
              <a:ext cx="1241384" cy="1241384"/>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r>
                <a:rPr lang="fa-IR" sz="3200" b="1" kern="1200" dirty="0" smtClean="0">
                  <a:cs typeface="B Titr" panose="00000700000000000000" pitchFamily="2" charset="-78"/>
                </a:rPr>
                <a:t>بحران های کیفی آب </a:t>
              </a:r>
              <a:endParaRPr lang="fa-IR" sz="3200" b="1" kern="1200" dirty="0">
                <a:cs typeface="B Titr" panose="00000700000000000000" pitchFamily="2" charset="-78"/>
              </a:endParaRPr>
            </a:p>
          </p:txBody>
        </p:sp>
      </p:grpSp>
    </p:spTree>
    <p:extLst>
      <p:ext uri="{BB962C8B-B14F-4D97-AF65-F5344CB8AC3E}">
        <p14:creationId xmlns:p14="http://schemas.microsoft.com/office/powerpoint/2010/main" val="2865421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82F5703-694C-9606-69DC-0FC6DE83C602}"/>
              </a:ext>
            </a:extLst>
          </p:cNvPr>
          <p:cNvSpPr>
            <a:spLocks noGrp="1"/>
          </p:cNvSpPr>
          <p:nvPr>
            <p:ph type="sldNum" sz="quarter" idx="12"/>
          </p:nvPr>
        </p:nvSpPr>
        <p:spPr/>
        <p:txBody>
          <a:bodyPr/>
          <a:lstStyle/>
          <a:p>
            <a:fld id="{D48884DC-9D15-4881-8119-FFD58231BE88}" type="slidenum">
              <a:rPr lang="en-US" smtClean="0"/>
              <a:t>6</a:t>
            </a:fld>
            <a:endParaRPr lang="en-US"/>
          </a:p>
        </p:txBody>
      </p:sp>
      <p:grpSp>
        <p:nvGrpSpPr>
          <p:cNvPr id="6" name="Группа 207">
            <a:extLst>
              <a:ext uri="{FF2B5EF4-FFF2-40B4-BE49-F238E27FC236}">
                <a16:creationId xmlns:a16="http://schemas.microsoft.com/office/drawing/2014/main" id="{4522B55A-135B-E977-2BAC-6D3E7139C28E}"/>
              </a:ext>
            </a:extLst>
          </p:cNvPr>
          <p:cNvGrpSpPr/>
          <p:nvPr/>
        </p:nvGrpSpPr>
        <p:grpSpPr>
          <a:xfrm>
            <a:off x="1182418" y="1141421"/>
            <a:ext cx="4951225" cy="1696819"/>
            <a:chOff x="5165457" y="1407801"/>
            <a:chExt cx="6099427" cy="2170841"/>
          </a:xfrm>
          <a:solidFill>
            <a:schemeClr val="bg1">
              <a:lumMod val="85000"/>
            </a:schemeClr>
          </a:solidFill>
        </p:grpSpPr>
        <p:sp>
          <p:nvSpPr>
            <p:cNvPr id="7" name="Rectangle 7">
              <a:extLst>
                <a:ext uri="{FF2B5EF4-FFF2-40B4-BE49-F238E27FC236}">
                  <a16:creationId xmlns:a16="http://schemas.microsoft.com/office/drawing/2014/main" id="{B0A6DFDB-86B6-D637-8DEA-7EC72682DDF7}"/>
                </a:ext>
              </a:extLst>
            </p:cNvPr>
            <p:cNvSpPr>
              <a:spLocks noChangeArrowheads="1"/>
            </p:cNvSpPr>
            <p:nvPr/>
          </p:nvSpPr>
          <p:spPr bwMode="auto">
            <a:xfrm>
              <a:off x="5182317" y="1989502"/>
              <a:ext cx="2444829" cy="969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8">
              <a:extLst>
                <a:ext uri="{FF2B5EF4-FFF2-40B4-BE49-F238E27FC236}">
                  <a16:creationId xmlns:a16="http://schemas.microsoft.com/office/drawing/2014/main" id="{1815E108-BD07-B002-DC5E-59E5D1303877}"/>
                </a:ext>
              </a:extLst>
            </p:cNvPr>
            <p:cNvSpPr>
              <a:spLocks noChangeArrowheads="1"/>
            </p:cNvSpPr>
            <p:nvPr/>
          </p:nvSpPr>
          <p:spPr bwMode="auto">
            <a:xfrm>
              <a:off x="5182317" y="2735595"/>
              <a:ext cx="2444829" cy="969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Rectangle 9">
              <a:extLst>
                <a:ext uri="{FF2B5EF4-FFF2-40B4-BE49-F238E27FC236}">
                  <a16:creationId xmlns:a16="http://schemas.microsoft.com/office/drawing/2014/main" id="{99EB1853-585B-4AD5-4923-D042867983E6}"/>
                </a:ext>
              </a:extLst>
            </p:cNvPr>
            <p:cNvSpPr>
              <a:spLocks noChangeArrowheads="1"/>
            </p:cNvSpPr>
            <p:nvPr/>
          </p:nvSpPr>
          <p:spPr bwMode="auto">
            <a:xfrm>
              <a:off x="5182317" y="2735595"/>
              <a:ext cx="2444829" cy="969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10">
              <a:extLst>
                <a:ext uri="{FF2B5EF4-FFF2-40B4-BE49-F238E27FC236}">
                  <a16:creationId xmlns:a16="http://schemas.microsoft.com/office/drawing/2014/main" id="{C77CD6E4-29CE-E9B0-8424-EAE8DA070581}"/>
                </a:ext>
              </a:extLst>
            </p:cNvPr>
            <p:cNvSpPr>
              <a:spLocks noChangeArrowheads="1"/>
            </p:cNvSpPr>
            <p:nvPr/>
          </p:nvSpPr>
          <p:spPr bwMode="auto">
            <a:xfrm>
              <a:off x="5182317" y="3477475"/>
              <a:ext cx="2444829" cy="101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ectangle 11">
              <a:extLst>
                <a:ext uri="{FF2B5EF4-FFF2-40B4-BE49-F238E27FC236}">
                  <a16:creationId xmlns:a16="http://schemas.microsoft.com/office/drawing/2014/main" id="{EA4B7751-2707-1D60-AFCB-7E81C6C5C391}"/>
                </a:ext>
              </a:extLst>
            </p:cNvPr>
            <p:cNvSpPr>
              <a:spLocks noChangeArrowheads="1"/>
            </p:cNvSpPr>
            <p:nvPr/>
          </p:nvSpPr>
          <p:spPr bwMode="auto">
            <a:xfrm>
              <a:off x="5165457" y="1407801"/>
              <a:ext cx="96951" cy="21708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Rectangle 12">
              <a:extLst>
                <a:ext uri="{FF2B5EF4-FFF2-40B4-BE49-F238E27FC236}">
                  <a16:creationId xmlns:a16="http://schemas.microsoft.com/office/drawing/2014/main" id="{3C72A465-DF85-7C84-D87F-69B466D8E8B3}"/>
                </a:ext>
              </a:extLst>
            </p:cNvPr>
            <p:cNvSpPr>
              <a:spLocks noChangeArrowheads="1"/>
            </p:cNvSpPr>
            <p:nvPr/>
          </p:nvSpPr>
          <p:spPr bwMode="auto">
            <a:xfrm>
              <a:off x="5974780" y="1407801"/>
              <a:ext cx="80091" cy="21708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13">
              <a:extLst>
                <a:ext uri="{FF2B5EF4-FFF2-40B4-BE49-F238E27FC236}">
                  <a16:creationId xmlns:a16="http://schemas.microsoft.com/office/drawing/2014/main" id="{EDEB6DE1-ADCB-6B20-7582-8A7154ABA848}"/>
                </a:ext>
              </a:extLst>
            </p:cNvPr>
            <p:cNvSpPr>
              <a:spLocks noChangeArrowheads="1"/>
            </p:cNvSpPr>
            <p:nvPr/>
          </p:nvSpPr>
          <p:spPr bwMode="auto">
            <a:xfrm>
              <a:off x="5974780" y="1407801"/>
              <a:ext cx="80091" cy="21708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Rectangle 14">
              <a:extLst>
                <a:ext uri="{FF2B5EF4-FFF2-40B4-BE49-F238E27FC236}">
                  <a16:creationId xmlns:a16="http://schemas.microsoft.com/office/drawing/2014/main" id="{A3F33FD5-FCB2-D998-0D9B-7A6E0124781B}"/>
                </a:ext>
              </a:extLst>
            </p:cNvPr>
            <p:cNvSpPr>
              <a:spLocks noChangeArrowheads="1"/>
            </p:cNvSpPr>
            <p:nvPr/>
          </p:nvSpPr>
          <p:spPr bwMode="auto">
            <a:xfrm>
              <a:off x="6767241" y="1407801"/>
              <a:ext cx="101165" cy="21708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Rectangle 15">
              <a:extLst>
                <a:ext uri="{FF2B5EF4-FFF2-40B4-BE49-F238E27FC236}">
                  <a16:creationId xmlns:a16="http://schemas.microsoft.com/office/drawing/2014/main" id="{1928F2A4-B48D-17F5-C516-CA761DDA481B}"/>
                </a:ext>
              </a:extLst>
            </p:cNvPr>
            <p:cNvSpPr>
              <a:spLocks noChangeArrowheads="1"/>
            </p:cNvSpPr>
            <p:nvPr/>
          </p:nvSpPr>
          <p:spPr bwMode="auto">
            <a:xfrm>
              <a:off x="7576564" y="1407801"/>
              <a:ext cx="101165" cy="21708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7">
              <a:extLst>
                <a:ext uri="{FF2B5EF4-FFF2-40B4-BE49-F238E27FC236}">
                  <a16:creationId xmlns:a16="http://schemas.microsoft.com/office/drawing/2014/main" id="{F3CE95CB-8DB9-6EEB-B1C4-BC3F76BBBB00}"/>
                </a:ext>
              </a:extLst>
            </p:cNvPr>
            <p:cNvSpPr>
              <a:spLocks/>
            </p:cNvSpPr>
            <p:nvPr/>
          </p:nvSpPr>
          <p:spPr bwMode="auto">
            <a:xfrm>
              <a:off x="7892707" y="1475244"/>
              <a:ext cx="725018" cy="826184"/>
            </a:xfrm>
            <a:custGeom>
              <a:avLst/>
              <a:gdLst>
                <a:gd name="T0" fmla="*/ 44 w 44"/>
                <a:gd name="T1" fmla="*/ 45 h 50"/>
                <a:gd name="T2" fmla="*/ 23 w 44"/>
                <a:gd name="T3" fmla="*/ 26 h 50"/>
                <a:gd name="T4" fmla="*/ 23 w 44"/>
                <a:gd name="T5" fmla="*/ 0 h 50"/>
                <a:gd name="T6" fmla="*/ 21 w 44"/>
                <a:gd name="T7" fmla="*/ 0 h 50"/>
                <a:gd name="T8" fmla="*/ 21 w 44"/>
                <a:gd name="T9" fmla="*/ 26 h 50"/>
                <a:gd name="T10" fmla="*/ 0 w 44"/>
                <a:gd name="T11" fmla="*/ 45 h 50"/>
                <a:gd name="T12" fmla="*/ 16 w 44"/>
                <a:gd name="T13" fmla="*/ 45 h 50"/>
                <a:gd name="T14" fmla="*/ 22 w 44"/>
                <a:gd name="T15" fmla="*/ 50 h 50"/>
                <a:gd name="T16" fmla="*/ 27 w 44"/>
                <a:gd name="T17" fmla="*/ 45 h 50"/>
                <a:gd name="T18" fmla="*/ 44 w 44"/>
                <a:gd name="T19"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44" y="45"/>
                  </a:moveTo>
                  <a:cubicBezTo>
                    <a:pt x="33" y="37"/>
                    <a:pt x="26" y="29"/>
                    <a:pt x="23" y="26"/>
                  </a:cubicBezTo>
                  <a:cubicBezTo>
                    <a:pt x="23" y="0"/>
                    <a:pt x="23" y="0"/>
                    <a:pt x="23" y="0"/>
                  </a:cubicBezTo>
                  <a:cubicBezTo>
                    <a:pt x="21" y="0"/>
                    <a:pt x="21" y="0"/>
                    <a:pt x="21" y="0"/>
                  </a:cubicBezTo>
                  <a:cubicBezTo>
                    <a:pt x="21" y="26"/>
                    <a:pt x="21" y="26"/>
                    <a:pt x="21" y="26"/>
                  </a:cubicBezTo>
                  <a:cubicBezTo>
                    <a:pt x="18" y="29"/>
                    <a:pt x="11" y="37"/>
                    <a:pt x="0" y="45"/>
                  </a:cubicBezTo>
                  <a:cubicBezTo>
                    <a:pt x="16" y="45"/>
                    <a:pt x="16" y="45"/>
                    <a:pt x="16" y="45"/>
                  </a:cubicBezTo>
                  <a:cubicBezTo>
                    <a:pt x="16" y="48"/>
                    <a:pt x="19" y="50"/>
                    <a:pt x="22" y="50"/>
                  </a:cubicBezTo>
                  <a:cubicBezTo>
                    <a:pt x="25" y="50"/>
                    <a:pt x="27" y="48"/>
                    <a:pt x="27" y="45"/>
                  </a:cubicBezTo>
                  <a:lnTo>
                    <a:pt x="44"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8">
              <a:extLst>
                <a:ext uri="{FF2B5EF4-FFF2-40B4-BE49-F238E27FC236}">
                  <a16:creationId xmlns:a16="http://schemas.microsoft.com/office/drawing/2014/main" id="{38499B21-3784-DF7D-88CF-29DE08472AC6}"/>
                </a:ext>
              </a:extLst>
            </p:cNvPr>
            <p:cNvSpPr>
              <a:spLocks/>
            </p:cNvSpPr>
            <p:nvPr/>
          </p:nvSpPr>
          <p:spPr bwMode="auto">
            <a:xfrm>
              <a:off x="9018169" y="1656499"/>
              <a:ext cx="725018" cy="1125466"/>
            </a:xfrm>
            <a:custGeom>
              <a:avLst/>
              <a:gdLst>
                <a:gd name="T0" fmla="*/ 44 w 44"/>
                <a:gd name="T1" fmla="*/ 63 h 68"/>
                <a:gd name="T2" fmla="*/ 23 w 44"/>
                <a:gd name="T3" fmla="*/ 44 h 68"/>
                <a:gd name="T4" fmla="*/ 23 w 44"/>
                <a:gd name="T5" fmla="*/ 0 h 68"/>
                <a:gd name="T6" fmla="*/ 21 w 44"/>
                <a:gd name="T7" fmla="*/ 0 h 68"/>
                <a:gd name="T8" fmla="*/ 21 w 44"/>
                <a:gd name="T9" fmla="*/ 44 h 68"/>
                <a:gd name="T10" fmla="*/ 0 w 44"/>
                <a:gd name="T11" fmla="*/ 63 h 68"/>
                <a:gd name="T12" fmla="*/ 16 w 44"/>
                <a:gd name="T13" fmla="*/ 63 h 68"/>
                <a:gd name="T14" fmla="*/ 22 w 44"/>
                <a:gd name="T15" fmla="*/ 68 h 68"/>
                <a:gd name="T16" fmla="*/ 27 w 44"/>
                <a:gd name="T17" fmla="*/ 63 h 68"/>
                <a:gd name="T18" fmla="*/ 44 w 44"/>
                <a:gd name="T19"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8">
                  <a:moveTo>
                    <a:pt x="44" y="63"/>
                  </a:moveTo>
                  <a:cubicBezTo>
                    <a:pt x="33" y="54"/>
                    <a:pt x="26" y="47"/>
                    <a:pt x="23" y="44"/>
                  </a:cubicBezTo>
                  <a:cubicBezTo>
                    <a:pt x="23" y="0"/>
                    <a:pt x="23" y="0"/>
                    <a:pt x="23" y="0"/>
                  </a:cubicBezTo>
                  <a:cubicBezTo>
                    <a:pt x="21" y="0"/>
                    <a:pt x="21" y="0"/>
                    <a:pt x="21" y="0"/>
                  </a:cubicBezTo>
                  <a:cubicBezTo>
                    <a:pt x="21" y="44"/>
                    <a:pt x="21" y="44"/>
                    <a:pt x="21" y="44"/>
                  </a:cubicBezTo>
                  <a:cubicBezTo>
                    <a:pt x="18" y="47"/>
                    <a:pt x="11" y="54"/>
                    <a:pt x="0" y="63"/>
                  </a:cubicBezTo>
                  <a:cubicBezTo>
                    <a:pt x="16" y="63"/>
                    <a:pt x="16" y="63"/>
                    <a:pt x="16" y="63"/>
                  </a:cubicBezTo>
                  <a:cubicBezTo>
                    <a:pt x="16" y="66"/>
                    <a:pt x="19" y="68"/>
                    <a:pt x="22" y="68"/>
                  </a:cubicBezTo>
                  <a:cubicBezTo>
                    <a:pt x="25" y="68"/>
                    <a:pt x="27" y="66"/>
                    <a:pt x="27" y="63"/>
                  </a:cubicBezTo>
                  <a:lnTo>
                    <a:pt x="4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9">
              <a:extLst>
                <a:ext uri="{FF2B5EF4-FFF2-40B4-BE49-F238E27FC236}">
                  <a16:creationId xmlns:a16="http://schemas.microsoft.com/office/drawing/2014/main" id="{7C529CD9-4749-2490-1C86-862CE7542102}"/>
                </a:ext>
              </a:extLst>
            </p:cNvPr>
            <p:cNvSpPr>
              <a:spLocks noEditPoints="1"/>
            </p:cNvSpPr>
            <p:nvPr/>
          </p:nvSpPr>
          <p:spPr bwMode="auto">
            <a:xfrm>
              <a:off x="9894936" y="2204477"/>
              <a:ext cx="1369948" cy="1374162"/>
            </a:xfrm>
            <a:custGeom>
              <a:avLst/>
              <a:gdLst>
                <a:gd name="T0" fmla="*/ 0 w 325"/>
                <a:gd name="T1" fmla="*/ 0 h 326"/>
                <a:gd name="T2" fmla="*/ 0 w 325"/>
                <a:gd name="T3" fmla="*/ 326 h 326"/>
                <a:gd name="T4" fmla="*/ 325 w 325"/>
                <a:gd name="T5" fmla="*/ 326 h 326"/>
                <a:gd name="T6" fmla="*/ 325 w 325"/>
                <a:gd name="T7" fmla="*/ 0 h 326"/>
                <a:gd name="T8" fmla="*/ 0 w 325"/>
                <a:gd name="T9" fmla="*/ 0 h 326"/>
                <a:gd name="T10" fmla="*/ 274 w 325"/>
                <a:gd name="T11" fmla="*/ 275 h 326"/>
                <a:gd name="T12" fmla="*/ 47 w 325"/>
                <a:gd name="T13" fmla="*/ 275 h 326"/>
                <a:gd name="T14" fmla="*/ 47 w 325"/>
                <a:gd name="T15" fmla="*/ 47 h 326"/>
                <a:gd name="T16" fmla="*/ 274 w 325"/>
                <a:gd name="T17" fmla="*/ 47 h 326"/>
                <a:gd name="T18" fmla="*/ 274 w 325"/>
                <a:gd name="T19" fmla="*/ 27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326">
                  <a:moveTo>
                    <a:pt x="0" y="0"/>
                  </a:moveTo>
                  <a:lnTo>
                    <a:pt x="0" y="326"/>
                  </a:lnTo>
                  <a:lnTo>
                    <a:pt x="325" y="326"/>
                  </a:lnTo>
                  <a:lnTo>
                    <a:pt x="325" y="0"/>
                  </a:lnTo>
                  <a:lnTo>
                    <a:pt x="0" y="0"/>
                  </a:lnTo>
                  <a:close/>
                  <a:moveTo>
                    <a:pt x="274" y="275"/>
                  </a:moveTo>
                  <a:lnTo>
                    <a:pt x="47" y="275"/>
                  </a:lnTo>
                  <a:lnTo>
                    <a:pt x="47" y="47"/>
                  </a:lnTo>
                  <a:lnTo>
                    <a:pt x="274" y="47"/>
                  </a:lnTo>
                  <a:lnTo>
                    <a:pt x="274" y="2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9" name="Группа 208">
            <a:extLst>
              <a:ext uri="{FF2B5EF4-FFF2-40B4-BE49-F238E27FC236}">
                <a16:creationId xmlns:a16="http://schemas.microsoft.com/office/drawing/2014/main" id="{4480566C-5510-E40E-27C1-BE82D0D5C5CA}"/>
              </a:ext>
            </a:extLst>
          </p:cNvPr>
          <p:cNvGrpSpPr/>
          <p:nvPr/>
        </p:nvGrpSpPr>
        <p:grpSpPr>
          <a:xfrm>
            <a:off x="890500" y="1972820"/>
            <a:ext cx="2002232" cy="3557647"/>
            <a:chOff x="4996848" y="1955781"/>
            <a:chExt cx="2002232" cy="3557647"/>
          </a:xfrm>
        </p:grpSpPr>
        <p:sp>
          <p:nvSpPr>
            <p:cNvPr id="20" name="Freeform 100">
              <a:extLst>
                <a:ext uri="{FF2B5EF4-FFF2-40B4-BE49-F238E27FC236}">
                  <a16:creationId xmlns:a16="http://schemas.microsoft.com/office/drawing/2014/main" id="{86701A68-7625-96B9-1814-685E891D3A57}"/>
                </a:ext>
              </a:extLst>
            </p:cNvPr>
            <p:cNvSpPr>
              <a:spLocks/>
            </p:cNvSpPr>
            <p:nvPr/>
          </p:nvSpPr>
          <p:spPr bwMode="auto">
            <a:xfrm>
              <a:off x="4996848" y="1955781"/>
              <a:ext cx="1934789" cy="3557647"/>
            </a:xfrm>
            <a:custGeom>
              <a:avLst/>
              <a:gdLst>
                <a:gd name="T0" fmla="*/ 5 w 117"/>
                <a:gd name="T1" fmla="*/ 215 h 215"/>
                <a:gd name="T2" fmla="*/ 112 w 117"/>
                <a:gd name="T3" fmla="*/ 215 h 215"/>
                <a:gd name="T4" fmla="*/ 117 w 117"/>
                <a:gd name="T5" fmla="*/ 209 h 215"/>
                <a:gd name="T6" fmla="*/ 117 w 117"/>
                <a:gd name="T7" fmla="*/ 5 h 215"/>
                <a:gd name="T8" fmla="*/ 112 w 117"/>
                <a:gd name="T9" fmla="*/ 0 h 215"/>
                <a:gd name="T10" fmla="*/ 5 w 117"/>
                <a:gd name="T11" fmla="*/ 0 h 215"/>
                <a:gd name="T12" fmla="*/ 0 w 117"/>
                <a:gd name="T13" fmla="*/ 5 h 215"/>
                <a:gd name="T14" fmla="*/ 0 w 117"/>
                <a:gd name="T15" fmla="*/ 209 h 215"/>
                <a:gd name="T16" fmla="*/ 5 w 117"/>
                <a:gd name="T17" fmla="*/ 2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15">
                  <a:moveTo>
                    <a:pt x="5" y="215"/>
                  </a:moveTo>
                  <a:cubicBezTo>
                    <a:pt x="112" y="215"/>
                    <a:pt x="112" y="215"/>
                    <a:pt x="112" y="215"/>
                  </a:cubicBezTo>
                  <a:cubicBezTo>
                    <a:pt x="115" y="215"/>
                    <a:pt x="117" y="212"/>
                    <a:pt x="117" y="209"/>
                  </a:cubicBezTo>
                  <a:cubicBezTo>
                    <a:pt x="117" y="5"/>
                    <a:pt x="117" y="5"/>
                    <a:pt x="117" y="5"/>
                  </a:cubicBezTo>
                  <a:cubicBezTo>
                    <a:pt x="117" y="2"/>
                    <a:pt x="115" y="0"/>
                    <a:pt x="112" y="0"/>
                  </a:cubicBezTo>
                  <a:cubicBezTo>
                    <a:pt x="5" y="0"/>
                    <a:pt x="5" y="0"/>
                    <a:pt x="5" y="0"/>
                  </a:cubicBezTo>
                  <a:cubicBezTo>
                    <a:pt x="2" y="0"/>
                    <a:pt x="0" y="2"/>
                    <a:pt x="0" y="5"/>
                  </a:cubicBezTo>
                  <a:cubicBezTo>
                    <a:pt x="0" y="209"/>
                    <a:pt x="0" y="209"/>
                    <a:pt x="0" y="209"/>
                  </a:cubicBezTo>
                  <a:cubicBezTo>
                    <a:pt x="0" y="212"/>
                    <a:pt x="2" y="215"/>
                    <a:pt x="5" y="215"/>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01">
              <a:extLst>
                <a:ext uri="{FF2B5EF4-FFF2-40B4-BE49-F238E27FC236}">
                  <a16:creationId xmlns:a16="http://schemas.microsoft.com/office/drawing/2014/main" id="{964AE511-F68D-CA2A-2C23-17E0CD4792A0}"/>
                </a:ext>
              </a:extLst>
            </p:cNvPr>
            <p:cNvSpPr>
              <a:spLocks/>
            </p:cNvSpPr>
            <p:nvPr/>
          </p:nvSpPr>
          <p:spPr bwMode="auto">
            <a:xfrm>
              <a:off x="5047431" y="1955781"/>
              <a:ext cx="1951649" cy="3557647"/>
            </a:xfrm>
            <a:custGeom>
              <a:avLst/>
              <a:gdLst>
                <a:gd name="T0" fmla="*/ 5 w 118"/>
                <a:gd name="T1" fmla="*/ 215 h 215"/>
                <a:gd name="T2" fmla="*/ 112 w 118"/>
                <a:gd name="T3" fmla="*/ 215 h 215"/>
                <a:gd name="T4" fmla="*/ 118 w 118"/>
                <a:gd name="T5" fmla="*/ 209 h 215"/>
                <a:gd name="T6" fmla="*/ 118 w 118"/>
                <a:gd name="T7" fmla="*/ 5 h 215"/>
                <a:gd name="T8" fmla="*/ 112 w 118"/>
                <a:gd name="T9" fmla="*/ 0 h 215"/>
                <a:gd name="T10" fmla="*/ 5 w 118"/>
                <a:gd name="T11" fmla="*/ 0 h 215"/>
                <a:gd name="T12" fmla="*/ 0 w 118"/>
                <a:gd name="T13" fmla="*/ 5 h 215"/>
                <a:gd name="T14" fmla="*/ 0 w 118"/>
                <a:gd name="T15" fmla="*/ 209 h 215"/>
                <a:gd name="T16" fmla="*/ 5 w 118"/>
                <a:gd name="T17" fmla="*/ 2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215">
                  <a:moveTo>
                    <a:pt x="5" y="215"/>
                  </a:moveTo>
                  <a:cubicBezTo>
                    <a:pt x="112" y="215"/>
                    <a:pt x="112" y="215"/>
                    <a:pt x="112" y="215"/>
                  </a:cubicBezTo>
                  <a:cubicBezTo>
                    <a:pt x="115" y="215"/>
                    <a:pt x="118" y="212"/>
                    <a:pt x="118" y="209"/>
                  </a:cubicBezTo>
                  <a:cubicBezTo>
                    <a:pt x="118" y="5"/>
                    <a:pt x="118" y="5"/>
                    <a:pt x="118" y="5"/>
                  </a:cubicBezTo>
                  <a:cubicBezTo>
                    <a:pt x="118" y="2"/>
                    <a:pt x="115" y="0"/>
                    <a:pt x="112" y="0"/>
                  </a:cubicBezTo>
                  <a:cubicBezTo>
                    <a:pt x="5" y="0"/>
                    <a:pt x="5" y="0"/>
                    <a:pt x="5" y="0"/>
                  </a:cubicBezTo>
                  <a:cubicBezTo>
                    <a:pt x="3" y="0"/>
                    <a:pt x="0" y="2"/>
                    <a:pt x="0" y="5"/>
                  </a:cubicBezTo>
                  <a:cubicBezTo>
                    <a:pt x="0" y="209"/>
                    <a:pt x="0" y="209"/>
                    <a:pt x="0" y="209"/>
                  </a:cubicBezTo>
                  <a:cubicBezTo>
                    <a:pt x="0" y="212"/>
                    <a:pt x="3" y="215"/>
                    <a:pt x="5" y="215"/>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02">
              <a:extLst>
                <a:ext uri="{FF2B5EF4-FFF2-40B4-BE49-F238E27FC236}">
                  <a16:creationId xmlns:a16="http://schemas.microsoft.com/office/drawing/2014/main" id="{A5317419-DCEE-C163-7C56-42E1408F0BC0}"/>
                </a:ext>
              </a:extLst>
            </p:cNvPr>
            <p:cNvSpPr>
              <a:spLocks/>
            </p:cNvSpPr>
            <p:nvPr/>
          </p:nvSpPr>
          <p:spPr bwMode="auto">
            <a:xfrm>
              <a:off x="5165457" y="2086451"/>
              <a:ext cx="1702950" cy="3098190"/>
            </a:xfrm>
            <a:custGeom>
              <a:avLst/>
              <a:gdLst>
                <a:gd name="T0" fmla="*/ 5 w 103"/>
                <a:gd name="T1" fmla="*/ 187 h 187"/>
                <a:gd name="T2" fmla="*/ 99 w 103"/>
                <a:gd name="T3" fmla="*/ 187 h 187"/>
                <a:gd name="T4" fmla="*/ 103 w 103"/>
                <a:gd name="T5" fmla="*/ 182 h 187"/>
                <a:gd name="T6" fmla="*/ 103 w 103"/>
                <a:gd name="T7" fmla="*/ 5 h 187"/>
                <a:gd name="T8" fmla="*/ 99 w 103"/>
                <a:gd name="T9" fmla="*/ 0 h 187"/>
                <a:gd name="T10" fmla="*/ 5 w 103"/>
                <a:gd name="T11" fmla="*/ 0 h 187"/>
                <a:gd name="T12" fmla="*/ 0 w 103"/>
                <a:gd name="T13" fmla="*/ 5 h 187"/>
                <a:gd name="T14" fmla="*/ 0 w 103"/>
                <a:gd name="T15" fmla="*/ 182 h 187"/>
                <a:gd name="T16" fmla="*/ 5 w 103"/>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87">
                  <a:moveTo>
                    <a:pt x="5" y="187"/>
                  </a:moveTo>
                  <a:cubicBezTo>
                    <a:pt x="99" y="187"/>
                    <a:pt x="99" y="187"/>
                    <a:pt x="99" y="187"/>
                  </a:cubicBezTo>
                  <a:cubicBezTo>
                    <a:pt x="101" y="187"/>
                    <a:pt x="103" y="185"/>
                    <a:pt x="103" y="182"/>
                  </a:cubicBezTo>
                  <a:cubicBezTo>
                    <a:pt x="103" y="5"/>
                    <a:pt x="103" y="5"/>
                    <a:pt x="103" y="5"/>
                  </a:cubicBezTo>
                  <a:cubicBezTo>
                    <a:pt x="103" y="2"/>
                    <a:pt x="101" y="0"/>
                    <a:pt x="99" y="0"/>
                  </a:cubicBezTo>
                  <a:cubicBezTo>
                    <a:pt x="5" y="0"/>
                    <a:pt x="5" y="0"/>
                    <a:pt x="5" y="0"/>
                  </a:cubicBezTo>
                  <a:cubicBezTo>
                    <a:pt x="2" y="0"/>
                    <a:pt x="0" y="2"/>
                    <a:pt x="0" y="5"/>
                  </a:cubicBezTo>
                  <a:cubicBezTo>
                    <a:pt x="0" y="182"/>
                    <a:pt x="0" y="182"/>
                    <a:pt x="0" y="182"/>
                  </a:cubicBezTo>
                  <a:cubicBezTo>
                    <a:pt x="0" y="185"/>
                    <a:pt x="2" y="187"/>
                    <a:pt x="5" y="187"/>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03">
              <a:extLst>
                <a:ext uri="{FF2B5EF4-FFF2-40B4-BE49-F238E27FC236}">
                  <a16:creationId xmlns:a16="http://schemas.microsoft.com/office/drawing/2014/main" id="{BCD2A158-A7AA-3DAA-CEC3-28E35E23DB9E}"/>
                </a:ext>
              </a:extLst>
            </p:cNvPr>
            <p:cNvSpPr>
              <a:spLocks/>
            </p:cNvSpPr>
            <p:nvPr/>
          </p:nvSpPr>
          <p:spPr bwMode="auto">
            <a:xfrm>
              <a:off x="5262408" y="2385733"/>
              <a:ext cx="1487974" cy="2664020"/>
            </a:xfrm>
            <a:custGeom>
              <a:avLst/>
              <a:gdLst>
                <a:gd name="T0" fmla="*/ 3 w 90"/>
                <a:gd name="T1" fmla="*/ 161 h 161"/>
                <a:gd name="T2" fmla="*/ 87 w 90"/>
                <a:gd name="T3" fmla="*/ 161 h 161"/>
                <a:gd name="T4" fmla="*/ 90 w 90"/>
                <a:gd name="T5" fmla="*/ 159 h 161"/>
                <a:gd name="T6" fmla="*/ 90 w 90"/>
                <a:gd name="T7" fmla="*/ 3 h 161"/>
                <a:gd name="T8" fmla="*/ 87 w 90"/>
                <a:gd name="T9" fmla="*/ 0 h 161"/>
                <a:gd name="T10" fmla="*/ 3 w 90"/>
                <a:gd name="T11" fmla="*/ 0 h 161"/>
                <a:gd name="T12" fmla="*/ 0 w 90"/>
                <a:gd name="T13" fmla="*/ 3 h 161"/>
                <a:gd name="T14" fmla="*/ 0 w 90"/>
                <a:gd name="T15" fmla="*/ 159 h 161"/>
                <a:gd name="T16" fmla="*/ 3 w 90"/>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61">
                  <a:moveTo>
                    <a:pt x="3" y="161"/>
                  </a:moveTo>
                  <a:cubicBezTo>
                    <a:pt x="87" y="161"/>
                    <a:pt x="87" y="161"/>
                    <a:pt x="87" y="161"/>
                  </a:cubicBezTo>
                  <a:cubicBezTo>
                    <a:pt x="89" y="161"/>
                    <a:pt x="90" y="160"/>
                    <a:pt x="90" y="159"/>
                  </a:cubicBezTo>
                  <a:cubicBezTo>
                    <a:pt x="90" y="3"/>
                    <a:pt x="90" y="3"/>
                    <a:pt x="90" y="3"/>
                  </a:cubicBezTo>
                  <a:cubicBezTo>
                    <a:pt x="90" y="1"/>
                    <a:pt x="89" y="0"/>
                    <a:pt x="87" y="0"/>
                  </a:cubicBezTo>
                  <a:cubicBezTo>
                    <a:pt x="3" y="0"/>
                    <a:pt x="3" y="0"/>
                    <a:pt x="3" y="0"/>
                  </a:cubicBezTo>
                  <a:cubicBezTo>
                    <a:pt x="1" y="0"/>
                    <a:pt x="0" y="1"/>
                    <a:pt x="0" y="3"/>
                  </a:cubicBezTo>
                  <a:cubicBezTo>
                    <a:pt x="0" y="159"/>
                    <a:pt x="0" y="159"/>
                    <a:pt x="0" y="159"/>
                  </a:cubicBezTo>
                  <a:cubicBezTo>
                    <a:pt x="0" y="160"/>
                    <a:pt x="1" y="161"/>
                    <a:pt x="3" y="16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104">
              <a:extLst>
                <a:ext uri="{FF2B5EF4-FFF2-40B4-BE49-F238E27FC236}">
                  <a16:creationId xmlns:a16="http://schemas.microsoft.com/office/drawing/2014/main" id="{51A2E44D-20F8-BD2A-55E5-CAD6CB70C028}"/>
                </a:ext>
              </a:extLst>
            </p:cNvPr>
            <p:cNvSpPr>
              <a:spLocks noChangeArrowheads="1"/>
            </p:cNvSpPr>
            <p:nvPr/>
          </p:nvSpPr>
          <p:spPr bwMode="auto">
            <a:xfrm>
              <a:off x="5924197" y="4670383"/>
              <a:ext cx="695513"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105">
              <a:extLst>
                <a:ext uri="{FF2B5EF4-FFF2-40B4-BE49-F238E27FC236}">
                  <a16:creationId xmlns:a16="http://schemas.microsoft.com/office/drawing/2014/main" id="{DEDD9B93-E4E8-E206-9638-6BEF55B62138}"/>
                </a:ext>
              </a:extLst>
            </p:cNvPr>
            <p:cNvSpPr>
              <a:spLocks noChangeArrowheads="1"/>
            </p:cNvSpPr>
            <p:nvPr/>
          </p:nvSpPr>
          <p:spPr bwMode="auto">
            <a:xfrm>
              <a:off x="5409940" y="4670383"/>
              <a:ext cx="383586"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tangle 106">
              <a:extLst>
                <a:ext uri="{FF2B5EF4-FFF2-40B4-BE49-F238E27FC236}">
                  <a16:creationId xmlns:a16="http://schemas.microsoft.com/office/drawing/2014/main" id="{61FA8569-44BA-0E62-7262-1300C32FD451}"/>
                </a:ext>
              </a:extLst>
            </p:cNvPr>
            <p:cNvSpPr>
              <a:spLocks noChangeArrowheads="1"/>
            </p:cNvSpPr>
            <p:nvPr/>
          </p:nvSpPr>
          <p:spPr bwMode="auto">
            <a:xfrm>
              <a:off x="6387871" y="4834775"/>
              <a:ext cx="231839"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107">
              <a:extLst>
                <a:ext uri="{FF2B5EF4-FFF2-40B4-BE49-F238E27FC236}">
                  <a16:creationId xmlns:a16="http://schemas.microsoft.com/office/drawing/2014/main" id="{8AAE6645-6E9C-1911-6163-59B48E9C694F}"/>
                </a:ext>
              </a:extLst>
            </p:cNvPr>
            <p:cNvSpPr>
              <a:spLocks noChangeArrowheads="1"/>
            </p:cNvSpPr>
            <p:nvPr/>
          </p:nvSpPr>
          <p:spPr bwMode="auto">
            <a:xfrm>
              <a:off x="5409940" y="4834775"/>
              <a:ext cx="779818"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108">
              <a:extLst>
                <a:ext uri="{FF2B5EF4-FFF2-40B4-BE49-F238E27FC236}">
                  <a16:creationId xmlns:a16="http://schemas.microsoft.com/office/drawing/2014/main" id="{9CFAC064-8372-0EE5-8D8F-2A46E84B3C72}"/>
                </a:ext>
              </a:extLst>
            </p:cNvPr>
            <p:cNvSpPr>
              <a:spLocks noChangeArrowheads="1"/>
            </p:cNvSpPr>
            <p:nvPr/>
          </p:nvSpPr>
          <p:spPr bwMode="auto">
            <a:xfrm>
              <a:off x="5409940" y="4042314"/>
              <a:ext cx="678652" cy="4217"/>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109">
              <a:extLst>
                <a:ext uri="{FF2B5EF4-FFF2-40B4-BE49-F238E27FC236}">
                  <a16:creationId xmlns:a16="http://schemas.microsoft.com/office/drawing/2014/main" id="{0D4E92BB-9F5B-174B-D14C-7339563C6C2A}"/>
                </a:ext>
              </a:extLst>
            </p:cNvPr>
            <p:cNvSpPr>
              <a:spLocks noChangeArrowheads="1"/>
            </p:cNvSpPr>
            <p:nvPr/>
          </p:nvSpPr>
          <p:spPr bwMode="auto">
            <a:xfrm>
              <a:off x="6223479" y="4042314"/>
              <a:ext cx="396230" cy="4217"/>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Rectangle 110">
              <a:extLst>
                <a:ext uri="{FF2B5EF4-FFF2-40B4-BE49-F238E27FC236}">
                  <a16:creationId xmlns:a16="http://schemas.microsoft.com/office/drawing/2014/main" id="{693B8151-4C64-0C2F-FF97-C3E12B79B379}"/>
                </a:ext>
              </a:extLst>
            </p:cNvPr>
            <p:cNvSpPr>
              <a:spLocks noChangeArrowheads="1"/>
            </p:cNvSpPr>
            <p:nvPr/>
          </p:nvSpPr>
          <p:spPr bwMode="auto">
            <a:xfrm>
              <a:off x="5409940" y="3861060"/>
              <a:ext cx="214977"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Rectangle 111">
              <a:extLst>
                <a:ext uri="{FF2B5EF4-FFF2-40B4-BE49-F238E27FC236}">
                  <a16:creationId xmlns:a16="http://schemas.microsoft.com/office/drawing/2014/main" id="{C7C82947-50C2-01A5-35A2-4A53CFE95EFB}"/>
                </a:ext>
              </a:extLst>
            </p:cNvPr>
            <p:cNvSpPr>
              <a:spLocks noChangeArrowheads="1"/>
            </p:cNvSpPr>
            <p:nvPr/>
          </p:nvSpPr>
          <p:spPr bwMode="auto">
            <a:xfrm>
              <a:off x="5839892" y="3861060"/>
              <a:ext cx="779818"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Rectangle 112">
              <a:extLst>
                <a:ext uri="{FF2B5EF4-FFF2-40B4-BE49-F238E27FC236}">
                  <a16:creationId xmlns:a16="http://schemas.microsoft.com/office/drawing/2014/main" id="{095A387B-085D-FE83-0A8B-76B3301DE731}"/>
                </a:ext>
              </a:extLst>
            </p:cNvPr>
            <p:cNvSpPr>
              <a:spLocks noChangeArrowheads="1"/>
            </p:cNvSpPr>
            <p:nvPr/>
          </p:nvSpPr>
          <p:spPr bwMode="auto">
            <a:xfrm>
              <a:off x="5924197" y="4274152"/>
              <a:ext cx="695513"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113">
              <a:extLst>
                <a:ext uri="{FF2B5EF4-FFF2-40B4-BE49-F238E27FC236}">
                  <a16:creationId xmlns:a16="http://schemas.microsoft.com/office/drawing/2014/main" id="{3DC59BD6-D2C9-BDB4-EE69-40507D99F02F}"/>
                </a:ext>
              </a:extLst>
            </p:cNvPr>
            <p:cNvSpPr>
              <a:spLocks noChangeArrowheads="1"/>
            </p:cNvSpPr>
            <p:nvPr/>
          </p:nvSpPr>
          <p:spPr bwMode="auto">
            <a:xfrm>
              <a:off x="5409940" y="4274152"/>
              <a:ext cx="383586"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Rectangle 114">
              <a:extLst>
                <a:ext uri="{FF2B5EF4-FFF2-40B4-BE49-F238E27FC236}">
                  <a16:creationId xmlns:a16="http://schemas.microsoft.com/office/drawing/2014/main" id="{14A300C6-3707-27CB-04FA-43FCDD3CB2AB}"/>
                </a:ext>
              </a:extLst>
            </p:cNvPr>
            <p:cNvSpPr>
              <a:spLocks noChangeArrowheads="1"/>
            </p:cNvSpPr>
            <p:nvPr/>
          </p:nvSpPr>
          <p:spPr bwMode="auto">
            <a:xfrm>
              <a:off x="6387871" y="4455405"/>
              <a:ext cx="231839"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Rectangle 115">
              <a:extLst>
                <a:ext uri="{FF2B5EF4-FFF2-40B4-BE49-F238E27FC236}">
                  <a16:creationId xmlns:a16="http://schemas.microsoft.com/office/drawing/2014/main" id="{121CC3EB-0AC2-B329-C842-66357D0F7D82}"/>
                </a:ext>
              </a:extLst>
            </p:cNvPr>
            <p:cNvSpPr>
              <a:spLocks noChangeArrowheads="1"/>
            </p:cNvSpPr>
            <p:nvPr/>
          </p:nvSpPr>
          <p:spPr bwMode="auto">
            <a:xfrm>
              <a:off x="5409940" y="4455405"/>
              <a:ext cx="779818" cy="168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Oval 116">
              <a:extLst>
                <a:ext uri="{FF2B5EF4-FFF2-40B4-BE49-F238E27FC236}">
                  <a16:creationId xmlns:a16="http://schemas.microsoft.com/office/drawing/2014/main" id="{AEC73AC8-360B-AA2F-CB39-5DD540149260}"/>
                </a:ext>
              </a:extLst>
            </p:cNvPr>
            <p:cNvSpPr>
              <a:spLocks noChangeArrowheads="1"/>
            </p:cNvSpPr>
            <p:nvPr/>
          </p:nvSpPr>
          <p:spPr bwMode="auto">
            <a:xfrm>
              <a:off x="5494244" y="2634429"/>
              <a:ext cx="1024300" cy="1028514"/>
            </a:xfrm>
            <a:prstGeom prst="ellipse">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Группа 185">
            <a:extLst>
              <a:ext uri="{FF2B5EF4-FFF2-40B4-BE49-F238E27FC236}">
                <a16:creationId xmlns:a16="http://schemas.microsoft.com/office/drawing/2014/main" id="{74E8074D-4293-874D-6F39-BDD88F74D17D}"/>
              </a:ext>
            </a:extLst>
          </p:cNvPr>
          <p:cNvGrpSpPr/>
          <p:nvPr/>
        </p:nvGrpSpPr>
        <p:grpSpPr>
          <a:xfrm>
            <a:off x="2298383" y="4358635"/>
            <a:ext cx="1058022" cy="1024300"/>
            <a:chOff x="6404731" y="4341596"/>
            <a:chExt cx="1058022" cy="1024300"/>
          </a:xfrm>
        </p:grpSpPr>
        <p:sp>
          <p:nvSpPr>
            <p:cNvPr id="38" name="Freeform 182">
              <a:extLst>
                <a:ext uri="{FF2B5EF4-FFF2-40B4-BE49-F238E27FC236}">
                  <a16:creationId xmlns:a16="http://schemas.microsoft.com/office/drawing/2014/main" id="{A97F9CC9-86B7-FE1E-B74A-7E1663A7B7D7}"/>
                </a:ext>
              </a:extLst>
            </p:cNvPr>
            <p:cNvSpPr>
              <a:spLocks/>
            </p:cNvSpPr>
            <p:nvPr/>
          </p:nvSpPr>
          <p:spPr bwMode="auto">
            <a:xfrm>
              <a:off x="6404731" y="4341596"/>
              <a:ext cx="1058022" cy="1024300"/>
            </a:xfrm>
            <a:custGeom>
              <a:avLst/>
              <a:gdLst>
                <a:gd name="T0" fmla="*/ 16 w 64"/>
                <a:gd name="T1" fmla="*/ 2 h 62"/>
                <a:gd name="T2" fmla="*/ 1 w 64"/>
                <a:gd name="T3" fmla="*/ 40 h 62"/>
                <a:gd name="T4" fmla="*/ 3 w 64"/>
                <a:gd name="T5" fmla="*/ 44 h 62"/>
                <a:gd name="T6" fmla="*/ 43 w 64"/>
                <a:gd name="T7" fmla="*/ 61 h 62"/>
                <a:gd name="T8" fmla="*/ 48 w 64"/>
                <a:gd name="T9" fmla="*/ 59 h 62"/>
                <a:gd name="T10" fmla="*/ 63 w 64"/>
                <a:gd name="T11" fmla="*/ 22 h 62"/>
                <a:gd name="T12" fmla="*/ 61 w 64"/>
                <a:gd name="T13" fmla="*/ 17 h 62"/>
                <a:gd name="T14" fmla="*/ 21 w 64"/>
                <a:gd name="T15" fmla="*/ 1 h 62"/>
                <a:gd name="T16" fmla="*/ 16 w 64"/>
                <a:gd name="T1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2">
                  <a:moveTo>
                    <a:pt x="16" y="2"/>
                  </a:moveTo>
                  <a:cubicBezTo>
                    <a:pt x="1" y="40"/>
                    <a:pt x="1" y="40"/>
                    <a:pt x="1" y="40"/>
                  </a:cubicBezTo>
                  <a:cubicBezTo>
                    <a:pt x="0" y="42"/>
                    <a:pt x="1" y="44"/>
                    <a:pt x="3" y="44"/>
                  </a:cubicBezTo>
                  <a:cubicBezTo>
                    <a:pt x="43" y="61"/>
                    <a:pt x="43" y="61"/>
                    <a:pt x="43" y="61"/>
                  </a:cubicBezTo>
                  <a:cubicBezTo>
                    <a:pt x="45" y="62"/>
                    <a:pt x="47" y="61"/>
                    <a:pt x="48" y="59"/>
                  </a:cubicBezTo>
                  <a:cubicBezTo>
                    <a:pt x="63" y="22"/>
                    <a:pt x="63" y="22"/>
                    <a:pt x="63" y="22"/>
                  </a:cubicBezTo>
                  <a:cubicBezTo>
                    <a:pt x="64" y="20"/>
                    <a:pt x="63" y="18"/>
                    <a:pt x="61" y="17"/>
                  </a:cubicBezTo>
                  <a:cubicBezTo>
                    <a:pt x="21" y="1"/>
                    <a:pt x="21" y="1"/>
                    <a:pt x="21" y="1"/>
                  </a:cubicBezTo>
                  <a:cubicBezTo>
                    <a:pt x="19" y="0"/>
                    <a:pt x="17" y="1"/>
                    <a:pt x="16" y="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183">
              <a:extLst>
                <a:ext uri="{FF2B5EF4-FFF2-40B4-BE49-F238E27FC236}">
                  <a16:creationId xmlns:a16="http://schemas.microsoft.com/office/drawing/2014/main" id="{30C11E55-5651-F471-DF7D-9EAEFB5A3F4B}"/>
                </a:ext>
              </a:extLst>
            </p:cNvPr>
            <p:cNvSpPr>
              <a:spLocks/>
            </p:cNvSpPr>
            <p:nvPr/>
          </p:nvSpPr>
          <p:spPr bwMode="auto">
            <a:xfrm>
              <a:off x="6404731" y="4619800"/>
              <a:ext cx="826184" cy="746095"/>
            </a:xfrm>
            <a:custGeom>
              <a:avLst/>
              <a:gdLst>
                <a:gd name="T0" fmla="*/ 9 w 50"/>
                <a:gd name="T1" fmla="*/ 4 h 45"/>
                <a:gd name="T2" fmla="*/ 1 w 50"/>
                <a:gd name="T3" fmla="*/ 23 h 45"/>
                <a:gd name="T4" fmla="*/ 3 w 50"/>
                <a:gd name="T5" fmla="*/ 27 h 45"/>
                <a:gd name="T6" fmla="*/ 43 w 50"/>
                <a:gd name="T7" fmla="*/ 44 h 45"/>
                <a:gd name="T8" fmla="*/ 48 w 50"/>
                <a:gd name="T9" fmla="*/ 42 h 45"/>
                <a:gd name="T10" fmla="*/ 50 w 50"/>
                <a:gd name="T11" fmla="*/ 37 h 45"/>
                <a:gd name="T12" fmla="*/ 46 w 50"/>
                <a:gd name="T13" fmla="*/ 26 h 45"/>
                <a:gd name="T14" fmla="*/ 44 w 50"/>
                <a:gd name="T15" fmla="*/ 25 h 45"/>
                <a:gd name="T16" fmla="*/ 31 w 50"/>
                <a:gd name="T17" fmla="*/ 31 h 45"/>
                <a:gd name="T18" fmla="*/ 28 w 50"/>
                <a:gd name="T19" fmla="*/ 30 h 45"/>
                <a:gd name="T20" fmla="*/ 18 w 50"/>
                <a:gd name="T21" fmla="*/ 1 h 45"/>
                <a:gd name="T22" fmla="*/ 15 w 50"/>
                <a:gd name="T23" fmla="*/ 0 h 45"/>
                <a:gd name="T24" fmla="*/ 9 w 50"/>
                <a:gd name="T2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5">
                  <a:moveTo>
                    <a:pt x="9" y="4"/>
                  </a:moveTo>
                  <a:cubicBezTo>
                    <a:pt x="1" y="23"/>
                    <a:pt x="1" y="23"/>
                    <a:pt x="1" y="23"/>
                  </a:cubicBezTo>
                  <a:cubicBezTo>
                    <a:pt x="0" y="25"/>
                    <a:pt x="1" y="27"/>
                    <a:pt x="3" y="27"/>
                  </a:cubicBezTo>
                  <a:cubicBezTo>
                    <a:pt x="43" y="44"/>
                    <a:pt x="43" y="44"/>
                    <a:pt x="43" y="44"/>
                  </a:cubicBezTo>
                  <a:cubicBezTo>
                    <a:pt x="45" y="45"/>
                    <a:pt x="47" y="44"/>
                    <a:pt x="48" y="42"/>
                  </a:cubicBezTo>
                  <a:cubicBezTo>
                    <a:pt x="50" y="37"/>
                    <a:pt x="50" y="37"/>
                    <a:pt x="50" y="37"/>
                  </a:cubicBezTo>
                  <a:cubicBezTo>
                    <a:pt x="46" y="26"/>
                    <a:pt x="46" y="26"/>
                    <a:pt x="46" y="26"/>
                  </a:cubicBezTo>
                  <a:cubicBezTo>
                    <a:pt x="46" y="25"/>
                    <a:pt x="45" y="25"/>
                    <a:pt x="44" y="25"/>
                  </a:cubicBezTo>
                  <a:cubicBezTo>
                    <a:pt x="31" y="31"/>
                    <a:pt x="31" y="31"/>
                    <a:pt x="31" y="31"/>
                  </a:cubicBezTo>
                  <a:cubicBezTo>
                    <a:pt x="30" y="31"/>
                    <a:pt x="29" y="31"/>
                    <a:pt x="28" y="30"/>
                  </a:cubicBezTo>
                  <a:cubicBezTo>
                    <a:pt x="18" y="1"/>
                    <a:pt x="18" y="1"/>
                    <a:pt x="18" y="1"/>
                  </a:cubicBezTo>
                  <a:cubicBezTo>
                    <a:pt x="17" y="0"/>
                    <a:pt x="16" y="0"/>
                    <a:pt x="15" y="0"/>
                  </a:cubicBezTo>
                  <a:lnTo>
                    <a:pt x="9"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184">
              <a:extLst>
                <a:ext uri="{FF2B5EF4-FFF2-40B4-BE49-F238E27FC236}">
                  <a16:creationId xmlns:a16="http://schemas.microsoft.com/office/drawing/2014/main" id="{CEB3A827-4E0F-25CD-376F-5897E5C10D6C}"/>
                </a:ext>
              </a:extLst>
            </p:cNvPr>
            <p:cNvSpPr>
              <a:spLocks/>
            </p:cNvSpPr>
            <p:nvPr/>
          </p:nvSpPr>
          <p:spPr bwMode="auto">
            <a:xfrm>
              <a:off x="7049662" y="4619800"/>
              <a:ext cx="231839" cy="231839"/>
            </a:xfrm>
            <a:custGeom>
              <a:avLst/>
              <a:gdLst>
                <a:gd name="T0" fmla="*/ 1 w 14"/>
                <a:gd name="T1" fmla="*/ 5 h 14"/>
                <a:gd name="T2" fmla="*/ 9 w 14"/>
                <a:gd name="T3" fmla="*/ 1 h 14"/>
                <a:gd name="T4" fmla="*/ 12 w 14"/>
                <a:gd name="T5" fmla="*/ 9 h 14"/>
                <a:gd name="T6" fmla="*/ 4 w 14"/>
                <a:gd name="T7" fmla="*/ 12 h 14"/>
                <a:gd name="T8" fmla="*/ 1 w 14"/>
                <a:gd name="T9" fmla="*/ 5 h 14"/>
              </a:gdLst>
              <a:ahLst/>
              <a:cxnLst>
                <a:cxn ang="0">
                  <a:pos x="T0" y="T1"/>
                </a:cxn>
                <a:cxn ang="0">
                  <a:pos x="T2" y="T3"/>
                </a:cxn>
                <a:cxn ang="0">
                  <a:pos x="T4" y="T5"/>
                </a:cxn>
                <a:cxn ang="0">
                  <a:pos x="T6" y="T7"/>
                </a:cxn>
                <a:cxn ang="0">
                  <a:pos x="T8" y="T9"/>
                </a:cxn>
              </a:cxnLst>
              <a:rect l="0" t="0" r="r" b="b"/>
              <a:pathLst>
                <a:path w="14" h="14">
                  <a:moveTo>
                    <a:pt x="1" y="5"/>
                  </a:moveTo>
                  <a:cubicBezTo>
                    <a:pt x="2" y="1"/>
                    <a:pt x="6" y="0"/>
                    <a:pt x="9" y="1"/>
                  </a:cubicBezTo>
                  <a:cubicBezTo>
                    <a:pt x="12" y="2"/>
                    <a:pt x="14" y="6"/>
                    <a:pt x="12" y="9"/>
                  </a:cubicBezTo>
                  <a:cubicBezTo>
                    <a:pt x="11" y="12"/>
                    <a:pt x="7" y="14"/>
                    <a:pt x="4" y="12"/>
                  </a:cubicBezTo>
                  <a:cubicBezTo>
                    <a:pt x="1" y="11"/>
                    <a:pt x="0" y="8"/>
                    <a:pt x="1"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7" name="Группа 205">
            <a:extLst>
              <a:ext uri="{FF2B5EF4-FFF2-40B4-BE49-F238E27FC236}">
                <a16:creationId xmlns:a16="http://schemas.microsoft.com/office/drawing/2014/main" id="{6428978A-E4D4-B3A7-54D0-337D6495190A}"/>
              </a:ext>
            </a:extLst>
          </p:cNvPr>
          <p:cNvGrpSpPr/>
          <p:nvPr/>
        </p:nvGrpSpPr>
        <p:grpSpPr>
          <a:xfrm>
            <a:off x="1263013" y="2577898"/>
            <a:ext cx="1340441" cy="2529825"/>
            <a:chOff x="5346713" y="2453176"/>
            <a:chExt cx="1340441" cy="2529825"/>
          </a:xfrm>
        </p:grpSpPr>
        <p:sp>
          <p:nvSpPr>
            <p:cNvPr id="108" name="Freeform 117">
              <a:extLst>
                <a:ext uri="{FF2B5EF4-FFF2-40B4-BE49-F238E27FC236}">
                  <a16:creationId xmlns:a16="http://schemas.microsoft.com/office/drawing/2014/main" id="{FF2DA264-E5B3-AE4A-B5B9-9743580D668F}"/>
                </a:ext>
              </a:extLst>
            </p:cNvPr>
            <p:cNvSpPr>
              <a:spLocks/>
            </p:cNvSpPr>
            <p:nvPr/>
          </p:nvSpPr>
          <p:spPr bwMode="auto">
            <a:xfrm>
              <a:off x="5477383" y="4670383"/>
              <a:ext cx="101165" cy="147535"/>
            </a:xfrm>
            <a:custGeom>
              <a:avLst/>
              <a:gdLst>
                <a:gd name="T0" fmla="*/ 4 w 6"/>
                <a:gd name="T1" fmla="*/ 0 h 9"/>
                <a:gd name="T2" fmla="*/ 0 w 6"/>
                <a:gd name="T3" fmla="*/ 1 h 9"/>
                <a:gd name="T4" fmla="*/ 6 w 6"/>
                <a:gd name="T5" fmla="*/ 9 h 9"/>
                <a:gd name="T6" fmla="*/ 5 w 6"/>
                <a:gd name="T7" fmla="*/ 4 h 9"/>
                <a:gd name="T8" fmla="*/ 4 w 6"/>
                <a:gd name="T9" fmla="*/ 0 h 9"/>
              </a:gdLst>
              <a:ahLst/>
              <a:cxnLst>
                <a:cxn ang="0">
                  <a:pos x="T0" y="T1"/>
                </a:cxn>
                <a:cxn ang="0">
                  <a:pos x="T2" y="T3"/>
                </a:cxn>
                <a:cxn ang="0">
                  <a:pos x="T4" y="T5"/>
                </a:cxn>
                <a:cxn ang="0">
                  <a:pos x="T6" y="T7"/>
                </a:cxn>
                <a:cxn ang="0">
                  <a:pos x="T8" y="T9"/>
                </a:cxn>
              </a:cxnLst>
              <a:rect l="0" t="0" r="r" b="b"/>
              <a:pathLst>
                <a:path w="6" h="9">
                  <a:moveTo>
                    <a:pt x="4" y="0"/>
                  </a:moveTo>
                  <a:cubicBezTo>
                    <a:pt x="3" y="0"/>
                    <a:pt x="0" y="1"/>
                    <a:pt x="0" y="1"/>
                  </a:cubicBezTo>
                  <a:cubicBezTo>
                    <a:pt x="6" y="9"/>
                    <a:pt x="6" y="9"/>
                    <a:pt x="6" y="9"/>
                  </a:cubicBezTo>
                  <a:cubicBezTo>
                    <a:pt x="6" y="9"/>
                    <a:pt x="6" y="6"/>
                    <a:pt x="5" y="4"/>
                  </a:cubicBezTo>
                  <a:cubicBezTo>
                    <a:pt x="4" y="1"/>
                    <a:pt x="5" y="1"/>
                    <a:pt x="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18">
              <a:extLst>
                <a:ext uri="{FF2B5EF4-FFF2-40B4-BE49-F238E27FC236}">
                  <a16:creationId xmlns:a16="http://schemas.microsoft.com/office/drawing/2014/main" id="{D23C5953-D429-3E77-E59F-8E49AB39C6EC}"/>
                </a:ext>
              </a:extLst>
            </p:cNvPr>
            <p:cNvSpPr>
              <a:spLocks/>
            </p:cNvSpPr>
            <p:nvPr/>
          </p:nvSpPr>
          <p:spPr bwMode="auto">
            <a:xfrm>
              <a:off x="5477383" y="4687244"/>
              <a:ext cx="101165" cy="130673"/>
            </a:xfrm>
            <a:custGeom>
              <a:avLst/>
              <a:gdLst>
                <a:gd name="T0" fmla="*/ 0 w 24"/>
                <a:gd name="T1" fmla="*/ 4 h 31"/>
                <a:gd name="T2" fmla="*/ 24 w 24"/>
                <a:gd name="T3" fmla="*/ 31 h 31"/>
                <a:gd name="T4" fmla="*/ 24 w 24"/>
                <a:gd name="T5" fmla="*/ 31 h 31"/>
                <a:gd name="T6" fmla="*/ 0 w 24"/>
                <a:gd name="T7" fmla="*/ 0 h 31"/>
                <a:gd name="T8" fmla="*/ 0 w 24"/>
                <a:gd name="T9" fmla="*/ 4 h 31"/>
              </a:gdLst>
              <a:ahLst/>
              <a:cxnLst>
                <a:cxn ang="0">
                  <a:pos x="T0" y="T1"/>
                </a:cxn>
                <a:cxn ang="0">
                  <a:pos x="T2" y="T3"/>
                </a:cxn>
                <a:cxn ang="0">
                  <a:pos x="T4" y="T5"/>
                </a:cxn>
                <a:cxn ang="0">
                  <a:pos x="T6" y="T7"/>
                </a:cxn>
                <a:cxn ang="0">
                  <a:pos x="T8" y="T9"/>
                </a:cxn>
              </a:cxnLst>
              <a:rect l="0" t="0" r="r" b="b"/>
              <a:pathLst>
                <a:path w="24" h="31">
                  <a:moveTo>
                    <a:pt x="0" y="4"/>
                  </a:moveTo>
                  <a:lnTo>
                    <a:pt x="24" y="31"/>
                  </a:lnTo>
                  <a:lnTo>
                    <a:pt x="24" y="31"/>
                  </a:lnTo>
                  <a:lnTo>
                    <a:pt x="0" y="0"/>
                  </a:lnTo>
                  <a:lnTo>
                    <a:pt x="0" y="4"/>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24">
              <a:extLst>
                <a:ext uri="{FF2B5EF4-FFF2-40B4-BE49-F238E27FC236}">
                  <a16:creationId xmlns:a16="http://schemas.microsoft.com/office/drawing/2014/main" id="{22009405-7FD1-1E10-B4FC-842999024FA0}"/>
                </a:ext>
              </a:extLst>
            </p:cNvPr>
            <p:cNvSpPr>
              <a:spLocks/>
            </p:cNvSpPr>
            <p:nvPr/>
          </p:nvSpPr>
          <p:spPr bwMode="auto">
            <a:xfrm>
              <a:off x="6501684" y="3030660"/>
              <a:ext cx="185470" cy="168609"/>
            </a:xfrm>
            <a:custGeom>
              <a:avLst/>
              <a:gdLst>
                <a:gd name="T0" fmla="*/ 10 w 11"/>
                <a:gd name="T1" fmla="*/ 1 h 10"/>
                <a:gd name="T2" fmla="*/ 9 w 11"/>
                <a:gd name="T3" fmla="*/ 6 h 10"/>
                <a:gd name="T4" fmla="*/ 7 w 11"/>
                <a:gd name="T5" fmla="*/ 6 h 10"/>
                <a:gd name="T6" fmla="*/ 4 w 11"/>
                <a:gd name="T7" fmla="*/ 10 h 10"/>
                <a:gd name="T8" fmla="*/ 0 w 11"/>
                <a:gd name="T9" fmla="*/ 8 h 10"/>
                <a:gd name="T10" fmla="*/ 2 w 11"/>
                <a:gd name="T11" fmla="*/ 2 h 10"/>
                <a:gd name="T12" fmla="*/ 7 w 11"/>
                <a:gd name="T13" fmla="*/ 0 h 10"/>
                <a:gd name="T14" fmla="*/ 10 w 11"/>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0" y="1"/>
                  </a:moveTo>
                  <a:cubicBezTo>
                    <a:pt x="11" y="3"/>
                    <a:pt x="10" y="5"/>
                    <a:pt x="9" y="6"/>
                  </a:cubicBezTo>
                  <a:cubicBezTo>
                    <a:pt x="9" y="6"/>
                    <a:pt x="7" y="6"/>
                    <a:pt x="7" y="6"/>
                  </a:cubicBezTo>
                  <a:cubicBezTo>
                    <a:pt x="6" y="7"/>
                    <a:pt x="5" y="10"/>
                    <a:pt x="4" y="10"/>
                  </a:cubicBezTo>
                  <a:cubicBezTo>
                    <a:pt x="0" y="8"/>
                    <a:pt x="0" y="8"/>
                    <a:pt x="0" y="8"/>
                  </a:cubicBezTo>
                  <a:cubicBezTo>
                    <a:pt x="1" y="7"/>
                    <a:pt x="1" y="4"/>
                    <a:pt x="2" y="2"/>
                  </a:cubicBezTo>
                  <a:cubicBezTo>
                    <a:pt x="4" y="1"/>
                    <a:pt x="5" y="0"/>
                    <a:pt x="7" y="0"/>
                  </a:cubicBezTo>
                  <a:cubicBezTo>
                    <a:pt x="7" y="0"/>
                    <a:pt x="9" y="1"/>
                    <a:pt x="10" y="1"/>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25">
              <a:extLst>
                <a:ext uri="{FF2B5EF4-FFF2-40B4-BE49-F238E27FC236}">
                  <a16:creationId xmlns:a16="http://schemas.microsoft.com/office/drawing/2014/main" id="{34B9D770-CF8A-7B76-49AE-F02C4812E944}"/>
                </a:ext>
              </a:extLst>
            </p:cNvPr>
            <p:cNvSpPr>
              <a:spLocks/>
            </p:cNvSpPr>
            <p:nvPr/>
          </p:nvSpPr>
          <p:spPr bwMode="auto">
            <a:xfrm>
              <a:off x="6552266" y="2996939"/>
              <a:ext cx="134888" cy="67443"/>
            </a:xfrm>
            <a:custGeom>
              <a:avLst/>
              <a:gdLst>
                <a:gd name="T0" fmla="*/ 8 w 8"/>
                <a:gd name="T1" fmla="*/ 1 h 4"/>
                <a:gd name="T2" fmla="*/ 7 w 8"/>
                <a:gd name="T3" fmla="*/ 0 h 4"/>
                <a:gd name="T4" fmla="*/ 4 w 8"/>
                <a:gd name="T5" fmla="*/ 1 h 4"/>
                <a:gd name="T6" fmla="*/ 0 w 8"/>
                <a:gd name="T7" fmla="*/ 4 h 4"/>
                <a:gd name="T8" fmla="*/ 2 w 8"/>
                <a:gd name="T9" fmla="*/ 4 h 4"/>
                <a:gd name="T10" fmla="*/ 2 w 8"/>
                <a:gd name="T11" fmla="*/ 4 h 4"/>
                <a:gd name="T12" fmla="*/ 5 w 8"/>
                <a:gd name="T13" fmla="*/ 2 h 4"/>
                <a:gd name="T14" fmla="*/ 8 w 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1"/>
                  </a:moveTo>
                  <a:cubicBezTo>
                    <a:pt x="8" y="1"/>
                    <a:pt x="8" y="0"/>
                    <a:pt x="7" y="0"/>
                  </a:cubicBezTo>
                  <a:cubicBezTo>
                    <a:pt x="6" y="0"/>
                    <a:pt x="5" y="0"/>
                    <a:pt x="4" y="1"/>
                  </a:cubicBezTo>
                  <a:cubicBezTo>
                    <a:pt x="3" y="1"/>
                    <a:pt x="1" y="3"/>
                    <a:pt x="0" y="4"/>
                  </a:cubicBezTo>
                  <a:cubicBezTo>
                    <a:pt x="2" y="4"/>
                    <a:pt x="2" y="4"/>
                    <a:pt x="2" y="4"/>
                  </a:cubicBezTo>
                  <a:cubicBezTo>
                    <a:pt x="2" y="4"/>
                    <a:pt x="2" y="4"/>
                    <a:pt x="2" y="4"/>
                  </a:cubicBezTo>
                  <a:cubicBezTo>
                    <a:pt x="3" y="4"/>
                    <a:pt x="4" y="3"/>
                    <a:pt x="5" y="2"/>
                  </a:cubicBezTo>
                  <a:cubicBezTo>
                    <a:pt x="6" y="2"/>
                    <a:pt x="7" y="2"/>
                    <a:pt x="8" y="1"/>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26">
              <a:extLst>
                <a:ext uri="{FF2B5EF4-FFF2-40B4-BE49-F238E27FC236}">
                  <a16:creationId xmlns:a16="http://schemas.microsoft.com/office/drawing/2014/main" id="{2F86C0BB-C72C-2C58-C068-22B7AF4CB86E}"/>
                </a:ext>
              </a:extLst>
            </p:cNvPr>
            <p:cNvSpPr>
              <a:spLocks/>
            </p:cNvSpPr>
            <p:nvPr/>
          </p:nvSpPr>
          <p:spPr bwMode="auto">
            <a:xfrm>
              <a:off x="5346713" y="2984294"/>
              <a:ext cx="181256" cy="181256"/>
            </a:xfrm>
            <a:custGeom>
              <a:avLst/>
              <a:gdLst>
                <a:gd name="T0" fmla="*/ 4 w 11"/>
                <a:gd name="T1" fmla="*/ 0 h 11"/>
                <a:gd name="T2" fmla="*/ 9 w 11"/>
                <a:gd name="T3" fmla="*/ 3 h 11"/>
                <a:gd name="T4" fmla="*/ 11 w 11"/>
                <a:gd name="T5" fmla="*/ 9 h 11"/>
                <a:gd name="T6" fmla="*/ 7 w 11"/>
                <a:gd name="T7" fmla="*/ 11 h 11"/>
                <a:gd name="T8" fmla="*/ 4 w 11"/>
                <a:gd name="T9" fmla="*/ 7 h 11"/>
                <a:gd name="T10" fmla="*/ 2 w 11"/>
                <a:gd name="T11" fmla="*/ 6 h 11"/>
                <a:gd name="T12" fmla="*/ 1 w 11"/>
                <a:gd name="T13" fmla="*/ 2 h 11"/>
                <a:gd name="T14" fmla="*/ 4 w 11"/>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4" y="0"/>
                  </a:moveTo>
                  <a:cubicBezTo>
                    <a:pt x="6" y="1"/>
                    <a:pt x="7" y="2"/>
                    <a:pt x="9" y="3"/>
                  </a:cubicBezTo>
                  <a:cubicBezTo>
                    <a:pt x="10" y="4"/>
                    <a:pt x="10" y="7"/>
                    <a:pt x="11" y="9"/>
                  </a:cubicBezTo>
                  <a:cubicBezTo>
                    <a:pt x="7" y="11"/>
                    <a:pt x="7" y="11"/>
                    <a:pt x="7" y="11"/>
                  </a:cubicBezTo>
                  <a:cubicBezTo>
                    <a:pt x="6" y="10"/>
                    <a:pt x="5" y="7"/>
                    <a:pt x="4" y="7"/>
                  </a:cubicBezTo>
                  <a:cubicBezTo>
                    <a:pt x="4" y="6"/>
                    <a:pt x="2" y="7"/>
                    <a:pt x="2" y="6"/>
                  </a:cubicBezTo>
                  <a:cubicBezTo>
                    <a:pt x="1" y="5"/>
                    <a:pt x="0" y="3"/>
                    <a:pt x="1" y="2"/>
                  </a:cubicBezTo>
                  <a:cubicBezTo>
                    <a:pt x="2" y="1"/>
                    <a:pt x="4" y="0"/>
                    <a:pt x="4" y="0"/>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27">
              <a:extLst>
                <a:ext uri="{FF2B5EF4-FFF2-40B4-BE49-F238E27FC236}">
                  <a16:creationId xmlns:a16="http://schemas.microsoft.com/office/drawing/2014/main" id="{79038473-93A1-6B2E-661A-3A04640A478D}"/>
                </a:ext>
              </a:extLst>
            </p:cNvPr>
            <p:cNvSpPr>
              <a:spLocks/>
            </p:cNvSpPr>
            <p:nvPr/>
          </p:nvSpPr>
          <p:spPr bwMode="auto">
            <a:xfrm>
              <a:off x="5346713" y="2950573"/>
              <a:ext cx="130673" cy="80091"/>
            </a:xfrm>
            <a:custGeom>
              <a:avLst/>
              <a:gdLst>
                <a:gd name="T0" fmla="*/ 0 w 8"/>
                <a:gd name="T1" fmla="*/ 1 h 5"/>
                <a:gd name="T2" fmla="*/ 1 w 8"/>
                <a:gd name="T3" fmla="*/ 0 h 5"/>
                <a:gd name="T4" fmla="*/ 4 w 8"/>
                <a:gd name="T5" fmla="*/ 1 h 5"/>
                <a:gd name="T6" fmla="*/ 8 w 8"/>
                <a:gd name="T7" fmla="*/ 4 h 5"/>
                <a:gd name="T8" fmla="*/ 6 w 8"/>
                <a:gd name="T9" fmla="*/ 4 h 5"/>
                <a:gd name="T10" fmla="*/ 6 w 8"/>
                <a:gd name="T11" fmla="*/ 4 h 5"/>
                <a:gd name="T12" fmla="*/ 3 w 8"/>
                <a:gd name="T13" fmla="*/ 3 h 5"/>
                <a:gd name="T14" fmla="*/ 0 w 8"/>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0" y="1"/>
                  </a:moveTo>
                  <a:cubicBezTo>
                    <a:pt x="0" y="1"/>
                    <a:pt x="0" y="0"/>
                    <a:pt x="1" y="0"/>
                  </a:cubicBezTo>
                  <a:cubicBezTo>
                    <a:pt x="2" y="0"/>
                    <a:pt x="3" y="0"/>
                    <a:pt x="4" y="1"/>
                  </a:cubicBezTo>
                  <a:cubicBezTo>
                    <a:pt x="5" y="2"/>
                    <a:pt x="7" y="3"/>
                    <a:pt x="8" y="4"/>
                  </a:cubicBezTo>
                  <a:cubicBezTo>
                    <a:pt x="6" y="4"/>
                    <a:pt x="6" y="4"/>
                    <a:pt x="6" y="4"/>
                  </a:cubicBezTo>
                  <a:cubicBezTo>
                    <a:pt x="6" y="4"/>
                    <a:pt x="6" y="4"/>
                    <a:pt x="6" y="4"/>
                  </a:cubicBezTo>
                  <a:cubicBezTo>
                    <a:pt x="5" y="5"/>
                    <a:pt x="4" y="3"/>
                    <a:pt x="3" y="3"/>
                  </a:cubicBezTo>
                  <a:cubicBezTo>
                    <a:pt x="2" y="2"/>
                    <a:pt x="1" y="2"/>
                    <a:pt x="0" y="1"/>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31">
              <a:extLst>
                <a:ext uri="{FF2B5EF4-FFF2-40B4-BE49-F238E27FC236}">
                  <a16:creationId xmlns:a16="http://schemas.microsoft.com/office/drawing/2014/main" id="{0DCF7A3D-3731-EF56-DBD4-9A673BCD4CB3}"/>
                </a:ext>
              </a:extLst>
            </p:cNvPr>
            <p:cNvSpPr>
              <a:spLocks/>
            </p:cNvSpPr>
            <p:nvPr/>
          </p:nvSpPr>
          <p:spPr bwMode="auto">
            <a:xfrm>
              <a:off x="5957918" y="2883129"/>
              <a:ext cx="181256" cy="164394"/>
            </a:xfrm>
            <a:custGeom>
              <a:avLst/>
              <a:gdLst>
                <a:gd name="T0" fmla="*/ 11 w 11"/>
                <a:gd name="T1" fmla="*/ 0 h 10"/>
                <a:gd name="T2" fmla="*/ 11 w 11"/>
                <a:gd name="T3" fmla="*/ 0 h 10"/>
                <a:gd name="T4" fmla="*/ 11 w 11"/>
                <a:gd name="T5" fmla="*/ 2 h 10"/>
                <a:gd name="T6" fmla="*/ 10 w 11"/>
                <a:gd name="T7" fmla="*/ 4 h 10"/>
                <a:gd name="T8" fmla="*/ 10 w 11"/>
                <a:gd name="T9" fmla="*/ 7 h 10"/>
                <a:gd name="T10" fmla="*/ 0 w 11"/>
                <a:gd name="T11" fmla="*/ 6 h 10"/>
                <a:gd name="T12" fmla="*/ 0 w 11"/>
                <a:gd name="T13" fmla="*/ 4 h 10"/>
                <a:gd name="T14" fmla="*/ 1 w 11"/>
                <a:gd name="T15" fmla="*/ 0 h 10"/>
                <a:gd name="T16" fmla="*/ 1 w 11"/>
                <a:gd name="T17" fmla="*/ 0 h 10"/>
                <a:gd name="T18" fmla="*/ 1 w 11"/>
                <a:gd name="T19" fmla="*/ 0 h 10"/>
                <a:gd name="T20" fmla="*/ 11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11" y="0"/>
                  </a:moveTo>
                  <a:cubicBezTo>
                    <a:pt x="11" y="0"/>
                    <a:pt x="11" y="0"/>
                    <a:pt x="11" y="0"/>
                  </a:cubicBezTo>
                  <a:cubicBezTo>
                    <a:pt x="11" y="1"/>
                    <a:pt x="11" y="2"/>
                    <a:pt x="11" y="2"/>
                  </a:cubicBezTo>
                  <a:cubicBezTo>
                    <a:pt x="10" y="3"/>
                    <a:pt x="10" y="4"/>
                    <a:pt x="10" y="4"/>
                  </a:cubicBezTo>
                  <a:cubicBezTo>
                    <a:pt x="10" y="6"/>
                    <a:pt x="10" y="7"/>
                    <a:pt x="10" y="7"/>
                  </a:cubicBezTo>
                  <a:cubicBezTo>
                    <a:pt x="5" y="10"/>
                    <a:pt x="0" y="6"/>
                    <a:pt x="0" y="6"/>
                  </a:cubicBezTo>
                  <a:cubicBezTo>
                    <a:pt x="0" y="6"/>
                    <a:pt x="0" y="5"/>
                    <a:pt x="0" y="4"/>
                  </a:cubicBezTo>
                  <a:cubicBezTo>
                    <a:pt x="1" y="2"/>
                    <a:pt x="1" y="0"/>
                    <a:pt x="1" y="0"/>
                  </a:cubicBezTo>
                  <a:cubicBezTo>
                    <a:pt x="1" y="0"/>
                    <a:pt x="1" y="0"/>
                    <a:pt x="1" y="0"/>
                  </a:cubicBezTo>
                  <a:cubicBezTo>
                    <a:pt x="1" y="0"/>
                    <a:pt x="1" y="0"/>
                    <a:pt x="1" y="0"/>
                  </a:cubicBezTo>
                  <a:lnTo>
                    <a:pt x="11" y="0"/>
                  </a:ln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133">
              <a:extLst>
                <a:ext uri="{FF2B5EF4-FFF2-40B4-BE49-F238E27FC236}">
                  <a16:creationId xmlns:a16="http://schemas.microsoft.com/office/drawing/2014/main" id="{4674AB43-9726-4F60-7524-212CDDE195E8}"/>
                </a:ext>
              </a:extLst>
            </p:cNvPr>
            <p:cNvSpPr>
              <a:spLocks/>
            </p:cNvSpPr>
            <p:nvPr/>
          </p:nvSpPr>
          <p:spPr bwMode="auto">
            <a:xfrm>
              <a:off x="5924197" y="2967433"/>
              <a:ext cx="164394" cy="96951"/>
            </a:xfrm>
            <a:custGeom>
              <a:avLst/>
              <a:gdLst>
                <a:gd name="T0" fmla="*/ 0 w 10"/>
                <a:gd name="T1" fmla="*/ 0 h 6"/>
                <a:gd name="T2" fmla="*/ 10 w 10"/>
                <a:gd name="T3" fmla="*/ 3 h 6"/>
                <a:gd name="T4" fmla="*/ 8 w 10"/>
                <a:gd name="T5" fmla="*/ 6 h 6"/>
                <a:gd name="T6" fmla="*/ 0 w 10"/>
                <a:gd name="T7" fmla="*/ 0 h 6"/>
              </a:gdLst>
              <a:ahLst/>
              <a:cxnLst>
                <a:cxn ang="0">
                  <a:pos x="T0" y="T1"/>
                </a:cxn>
                <a:cxn ang="0">
                  <a:pos x="T2" y="T3"/>
                </a:cxn>
                <a:cxn ang="0">
                  <a:pos x="T4" y="T5"/>
                </a:cxn>
                <a:cxn ang="0">
                  <a:pos x="T6" y="T7"/>
                </a:cxn>
              </a:cxnLst>
              <a:rect l="0" t="0" r="r" b="b"/>
              <a:pathLst>
                <a:path w="10" h="6">
                  <a:moveTo>
                    <a:pt x="0" y="0"/>
                  </a:moveTo>
                  <a:cubicBezTo>
                    <a:pt x="0" y="0"/>
                    <a:pt x="4" y="3"/>
                    <a:pt x="10" y="3"/>
                  </a:cubicBezTo>
                  <a:cubicBezTo>
                    <a:pt x="10" y="3"/>
                    <a:pt x="9" y="5"/>
                    <a:pt x="8" y="6"/>
                  </a:cubicBezTo>
                  <a:cubicBezTo>
                    <a:pt x="8" y="6"/>
                    <a:pt x="1" y="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17">
              <a:extLst>
                <a:ext uri="{FF2B5EF4-FFF2-40B4-BE49-F238E27FC236}">
                  <a16:creationId xmlns:a16="http://schemas.microsoft.com/office/drawing/2014/main" id="{6364FC37-17E8-EB1C-8313-0D14A516054B}"/>
                </a:ext>
              </a:extLst>
            </p:cNvPr>
            <p:cNvSpPr>
              <a:spLocks/>
            </p:cNvSpPr>
            <p:nvPr/>
          </p:nvSpPr>
          <p:spPr bwMode="auto">
            <a:xfrm rot="18631689">
              <a:off x="6178434" y="4850221"/>
              <a:ext cx="101165" cy="147535"/>
            </a:xfrm>
            <a:custGeom>
              <a:avLst/>
              <a:gdLst>
                <a:gd name="T0" fmla="*/ 4 w 6"/>
                <a:gd name="T1" fmla="*/ 0 h 9"/>
                <a:gd name="T2" fmla="*/ 0 w 6"/>
                <a:gd name="T3" fmla="*/ 1 h 9"/>
                <a:gd name="T4" fmla="*/ 6 w 6"/>
                <a:gd name="T5" fmla="*/ 9 h 9"/>
                <a:gd name="T6" fmla="*/ 5 w 6"/>
                <a:gd name="T7" fmla="*/ 4 h 9"/>
                <a:gd name="T8" fmla="*/ 4 w 6"/>
                <a:gd name="T9" fmla="*/ 0 h 9"/>
              </a:gdLst>
              <a:ahLst/>
              <a:cxnLst>
                <a:cxn ang="0">
                  <a:pos x="T0" y="T1"/>
                </a:cxn>
                <a:cxn ang="0">
                  <a:pos x="T2" y="T3"/>
                </a:cxn>
                <a:cxn ang="0">
                  <a:pos x="T4" y="T5"/>
                </a:cxn>
                <a:cxn ang="0">
                  <a:pos x="T6" y="T7"/>
                </a:cxn>
                <a:cxn ang="0">
                  <a:pos x="T8" y="T9"/>
                </a:cxn>
              </a:cxnLst>
              <a:rect l="0" t="0" r="r" b="b"/>
              <a:pathLst>
                <a:path w="6" h="9">
                  <a:moveTo>
                    <a:pt x="4" y="0"/>
                  </a:moveTo>
                  <a:cubicBezTo>
                    <a:pt x="3" y="0"/>
                    <a:pt x="0" y="1"/>
                    <a:pt x="0" y="1"/>
                  </a:cubicBezTo>
                  <a:cubicBezTo>
                    <a:pt x="6" y="9"/>
                    <a:pt x="6" y="9"/>
                    <a:pt x="6" y="9"/>
                  </a:cubicBezTo>
                  <a:cubicBezTo>
                    <a:pt x="6" y="9"/>
                    <a:pt x="6" y="6"/>
                    <a:pt x="5" y="4"/>
                  </a:cubicBezTo>
                  <a:cubicBezTo>
                    <a:pt x="4" y="1"/>
                    <a:pt x="5" y="1"/>
                    <a:pt x="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18">
              <a:extLst>
                <a:ext uri="{FF2B5EF4-FFF2-40B4-BE49-F238E27FC236}">
                  <a16:creationId xmlns:a16="http://schemas.microsoft.com/office/drawing/2014/main" id="{A160AAE0-4F5E-36F8-D4BD-675FA18C54C9}"/>
                </a:ext>
              </a:extLst>
            </p:cNvPr>
            <p:cNvSpPr>
              <a:spLocks/>
            </p:cNvSpPr>
            <p:nvPr/>
          </p:nvSpPr>
          <p:spPr bwMode="auto">
            <a:xfrm rot="18631689">
              <a:off x="6178434" y="4867082"/>
              <a:ext cx="101165" cy="130673"/>
            </a:xfrm>
            <a:custGeom>
              <a:avLst/>
              <a:gdLst>
                <a:gd name="T0" fmla="*/ 0 w 24"/>
                <a:gd name="T1" fmla="*/ 4 h 31"/>
                <a:gd name="T2" fmla="*/ 24 w 24"/>
                <a:gd name="T3" fmla="*/ 31 h 31"/>
                <a:gd name="T4" fmla="*/ 24 w 24"/>
                <a:gd name="T5" fmla="*/ 31 h 31"/>
                <a:gd name="T6" fmla="*/ 0 w 24"/>
                <a:gd name="T7" fmla="*/ 0 h 31"/>
                <a:gd name="T8" fmla="*/ 0 w 24"/>
                <a:gd name="T9" fmla="*/ 4 h 31"/>
              </a:gdLst>
              <a:ahLst/>
              <a:cxnLst>
                <a:cxn ang="0">
                  <a:pos x="T0" y="T1"/>
                </a:cxn>
                <a:cxn ang="0">
                  <a:pos x="T2" y="T3"/>
                </a:cxn>
                <a:cxn ang="0">
                  <a:pos x="T4" y="T5"/>
                </a:cxn>
                <a:cxn ang="0">
                  <a:pos x="T6" y="T7"/>
                </a:cxn>
                <a:cxn ang="0">
                  <a:pos x="T8" y="T9"/>
                </a:cxn>
              </a:cxnLst>
              <a:rect l="0" t="0" r="r" b="b"/>
              <a:pathLst>
                <a:path w="24" h="31">
                  <a:moveTo>
                    <a:pt x="0" y="4"/>
                  </a:moveTo>
                  <a:lnTo>
                    <a:pt x="24" y="31"/>
                  </a:lnTo>
                  <a:lnTo>
                    <a:pt x="24" y="31"/>
                  </a:lnTo>
                  <a:lnTo>
                    <a:pt x="0" y="0"/>
                  </a:lnTo>
                  <a:lnTo>
                    <a:pt x="0" y="4"/>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19">
              <a:extLst>
                <a:ext uri="{FF2B5EF4-FFF2-40B4-BE49-F238E27FC236}">
                  <a16:creationId xmlns:a16="http://schemas.microsoft.com/office/drawing/2014/main" id="{799F6F6B-96F4-A9C2-B329-A6E0DC739A0C}"/>
                </a:ext>
              </a:extLst>
            </p:cNvPr>
            <p:cNvSpPr>
              <a:spLocks/>
            </p:cNvSpPr>
            <p:nvPr/>
          </p:nvSpPr>
          <p:spPr bwMode="auto">
            <a:xfrm>
              <a:off x="5941057" y="3629222"/>
              <a:ext cx="345649" cy="1256136"/>
            </a:xfrm>
            <a:custGeom>
              <a:avLst/>
              <a:gdLst>
                <a:gd name="T0" fmla="*/ 18 w 21"/>
                <a:gd name="T1" fmla="*/ 0 h 76"/>
                <a:gd name="T2" fmla="*/ 17 w 21"/>
                <a:gd name="T3" fmla="*/ 76 h 76"/>
                <a:gd name="T4" fmla="*/ 14 w 21"/>
                <a:gd name="T5" fmla="*/ 76 h 76"/>
                <a:gd name="T6" fmla="*/ 1 w 21"/>
                <a:gd name="T7" fmla="*/ 21 h 76"/>
                <a:gd name="T8" fmla="*/ 1 w 21"/>
                <a:gd name="T9" fmla="*/ 5 h 76"/>
                <a:gd name="T10" fmla="*/ 18 w 21"/>
                <a:gd name="T11" fmla="*/ 0 h 76"/>
              </a:gdLst>
              <a:ahLst/>
              <a:cxnLst>
                <a:cxn ang="0">
                  <a:pos x="T0" y="T1"/>
                </a:cxn>
                <a:cxn ang="0">
                  <a:pos x="T2" y="T3"/>
                </a:cxn>
                <a:cxn ang="0">
                  <a:pos x="T4" y="T5"/>
                </a:cxn>
                <a:cxn ang="0">
                  <a:pos x="T6" y="T7"/>
                </a:cxn>
                <a:cxn ang="0">
                  <a:pos x="T8" y="T9"/>
                </a:cxn>
                <a:cxn ang="0">
                  <a:pos x="T10" y="T11"/>
                </a:cxn>
              </a:cxnLst>
              <a:rect l="0" t="0" r="r" b="b"/>
              <a:pathLst>
                <a:path w="21" h="76">
                  <a:moveTo>
                    <a:pt x="18" y="0"/>
                  </a:moveTo>
                  <a:cubicBezTo>
                    <a:pt x="21" y="20"/>
                    <a:pt x="17" y="76"/>
                    <a:pt x="17" y="76"/>
                  </a:cubicBezTo>
                  <a:cubicBezTo>
                    <a:pt x="14" y="76"/>
                    <a:pt x="14" y="76"/>
                    <a:pt x="14" y="76"/>
                  </a:cubicBezTo>
                  <a:cubicBezTo>
                    <a:pt x="14" y="76"/>
                    <a:pt x="2" y="24"/>
                    <a:pt x="1" y="21"/>
                  </a:cubicBezTo>
                  <a:cubicBezTo>
                    <a:pt x="0" y="19"/>
                    <a:pt x="1" y="5"/>
                    <a:pt x="1" y="5"/>
                  </a:cubicBezTo>
                  <a:lnTo>
                    <a:pt x="18"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20">
              <a:extLst>
                <a:ext uri="{FF2B5EF4-FFF2-40B4-BE49-F238E27FC236}">
                  <a16:creationId xmlns:a16="http://schemas.microsoft.com/office/drawing/2014/main" id="{3826E14A-67AA-2825-2752-41DBDA31396F}"/>
                </a:ext>
              </a:extLst>
            </p:cNvPr>
            <p:cNvSpPr>
              <a:spLocks/>
            </p:cNvSpPr>
            <p:nvPr/>
          </p:nvSpPr>
          <p:spPr bwMode="auto">
            <a:xfrm>
              <a:off x="5941057" y="3743034"/>
              <a:ext cx="265561" cy="1142326"/>
            </a:xfrm>
            <a:custGeom>
              <a:avLst/>
              <a:gdLst>
                <a:gd name="T0" fmla="*/ 9 w 16"/>
                <a:gd name="T1" fmla="*/ 12 h 69"/>
                <a:gd name="T2" fmla="*/ 0 w 16"/>
                <a:gd name="T3" fmla="*/ 0 h 69"/>
                <a:gd name="T4" fmla="*/ 1 w 16"/>
                <a:gd name="T5" fmla="*/ 14 h 69"/>
                <a:gd name="T6" fmla="*/ 14 w 16"/>
                <a:gd name="T7" fmla="*/ 69 h 69"/>
                <a:gd name="T8" fmla="*/ 16 w 16"/>
                <a:gd name="T9" fmla="*/ 69 h 69"/>
                <a:gd name="T10" fmla="*/ 9 w 16"/>
                <a:gd name="T11" fmla="*/ 12 h 69"/>
              </a:gdLst>
              <a:ahLst/>
              <a:cxnLst>
                <a:cxn ang="0">
                  <a:pos x="T0" y="T1"/>
                </a:cxn>
                <a:cxn ang="0">
                  <a:pos x="T2" y="T3"/>
                </a:cxn>
                <a:cxn ang="0">
                  <a:pos x="T4" y="T5"/>
                </a:cxn>
                <a:cxn ang="0">
                  <a:pos x="T6" y="T7"/>
                </a:cxn>
                <a:cxn ang="0">
                  <a:pos x="T8" y="T9"/>
                </a:cxn>
                <a:cxn ang="0">
                  <a:pos x="T10" y="T11"/>
                </a:cxn>
              </a:cxnLst>
              <a:rect l="0" t="0" r="r" b="b"/>
              <a:pathLst>
                <a:path w="16" h="69">
                  <a:moveTo>
                    <a:pt x="9" y="12"/>
                  </a:moveTo>
                  <a:cubicBezTo>
                    <a:pt x="8" y="10"/>
                    <a:pt x="0" y="0"/>
                    <a:pt x="0" y="0"/>
                  </a:cubicBezTo>
                  <a:cubicBezTo>
                    <a:pt x="0" y="0"/>
                    <a:pt x="0" y="12"/>
                    <a:pt x="1" y="14"/>
                  </a:cubicBezTo>
                  <a:cubicBezTo>
                    <a:pt x="2" y="17"/>
                    <a:pt x="14" y="69"/>
                    <a:pt x="14" y="69"/>
                  </a:cubicBezTo>
                  <a:cubicBezTo>
                    <a:pt x="16" y="69"/>
                    <a:pt x="16" y="69"/>
                    <a:pt x="16" y="69"/>
                  </a:cubicBezTo>
                  <a:cubicBezTo>
                    <a:pt x="14" y="64"/>
                    <a:pt x="9" y="14"/>
                    <a:pt x="9" y="12"/>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21">
              <a:extLst>
                <a:ext uri="{FF2B5EF4-FFF2-40B4-BE49-F238E27FC236}">
                  <a16:creationId xmlns:a16="http://schemas.microsoft.com/office/drawing/2014/main" id="{251EBB86-6A74-6711-512E-16CA60B07CDD}"/>
                </a:ext>
              </a:extLst>
            </p:cNvPr>
            <p:cNvSpPr>
              <a:spLocks/>
            </p:cNvSpPr>
            <p:nvPr/>
          </p:nvSpPr>
          <p:spPr bwMode="auto">
            <a:xfrm>
              <a:off x="5511105" y="3629222"/>
              <a:ext cx="661791" cy="1074883"/>
            </a:xfrm>
            <a:custGeom>
              <a:avLst/>
              <a:gdLst>
                <a:gd name="T0" fmla="*/ 12 w 157"/>
                <a:gd name="T1" fmla="*/ 255 h 255"/>
                <a:gd name="T2" fmla="*/ 102 w 157"/>
                <a:gd name="T3" fmla="*/ 165 h 255"/>
                <a:gd name="T4" fmla="*/ 137 w 157"/>
                <a:gd name="T5" fmla="*/ 70 h 255"/>
                <a:gd name="T6" fmla="*/ 157 w 157"/>
                <a:gd name="T7" fmla="*/ 59 h 255"/>
                <a:gd name="T8" fmla="*/ 153 w 157"/>
                <a:gd name="T9" fmla="*/ 0 h 255"/>
                <a:gd name="T10" fmla="*/ 71 w 157"/>
                <a:gd name="T11" fmla="*/ 8 h 255"/>
                <a:gd name="T12" fmla="*/ 63 w 157"/>
                <a:gd name="T13" fmla="*/ 157 h 255"/>
                <a:gd name="T14" fmla="*/ 0 w 157"/>
                <a:gd name="T15" fmla="*/ 247 h 255"/>
                <a:gd name="T16" fmla="*/ 12 w 157"/>
                <a:gd name="T1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55">
                  <a:moveTo>
                    <a:pt x="12" y="255"/>
                  </a:moveTo>
                  <a:lnTo>
                    <a:pt x="102" y="165"/>
                  </a:lnTo>
                  <a:lnTo>
                    <a:pt x="137" y="70"/>
                  </a:lnTo>
                  <a:lnTo>
                    <a:pt x="157" y="59"/>
                  </a:lnTo>
                  <a:lnTo>
                    <a:pt x="153" y="0"/>
                  </a:lnTo>
                  <a:lnTo>
                    <a:pt x="71" y="8"/>
                  </a:lnTo>
                  <a:lnTo>
                    <a:pt x="63" y="157"/>
                  </a:lnTo>
                  <a:lnTo>
                    <a:pt x="0" y="247"/>
                  </a:lnTo>
                  <a:lnTo>
                    <a:pt x="12" y="255"/>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22">
              <a:extLst>
                <a:ext uri="{FF2B5EF4-FFF2-40B4-BE49-F238E27FC236}">
                  <a16:creationId xmlns:a16="http://schemas.microsoft.com/office/drawing/2014/main" id="{41FFADDD-11AB-235B-D4C5-6FC6A4542C87}"/>
                </a:ext>
              </a:extLst>
            </p:cNvPr>
            <p:cNvSpPr>
              <a:spLocks/>
            </p:cNvSpPr>
            <p:nvPr/>
          </p:nvSpPr>
          <p:spPr bwMode="auto">
            <a:xfrm>
              <a:off x="5991641" y="3877921"/>
              <a:ext cx="181256" cy="96951"/>
            </a:xfrm>
            <a:custGeom>
              <a:avLst/>
              <a:gdLst>
                <a:gd name="T0" fmla="*/ 23 w 43"/>
                <a:gd name="T1" fmla="*/ 23 h 23"/>
                <a:gd name="T2" fmla="*/ 0 w 43"/>
                <a:gd name="T3" fmla="*/ 7 h 23"/>
                <a:gd name="T4" fmla="*/ 23 w 43"/>
                <a:gd name="T5" fmla="*/ 11 h 23"/>
                <a:gd name="T6" fmla="*/ 43 w 43"/>
                <a:gd name="T7" fmla="*/ 0 h 23"/>
                <a:gd name="T8" fmla="*/ 23 w 43"/>
                <a:gd name="T9" fmla="*/ 23 h 23"/>
              </a:gdLst>
              <a:ahLst/>
              <a:cxnLst>
                <a:cxn ang="0">
                  <a:pos x="T0" y="T1"/>
                </a:cxn>
                <a:cxn ang="0">
                  <a:pos x="T2" y="T3"/>
                </a:cxn>
                <a:cxn ang="0">
                  <a:pos x="T4" y="T5"/>
                </a:cxn>
                <a:cxn ang="0">
                  <a:pos x="T6" y="T7"/>
                </a:cxn>
                <a:cxn ang="0">
                  <a:pos x="T8" y="T9"/>
                </a:cxn>
              </a:cxnLst>
              <a:rect l="0" t="0" r="r" b="b"/>
              <a:pathLst>
                <a:path w="43" h="23">
                  <a:moveTo>
                    <a:pt x="23" y="23"/>
                  </a:moveTo>
                  <a:lnTo>
                    <a:pt x="0" y="7"/>
                  </a:lnTo>
                  <a:lnTo>
                    <a:pt x="23" y="11"/>
                  </a:lnTo>
                  <a:lnTo>
                    <a:pt x="43" y="0"/>
                  </a:lnTo>
                  <a:lnTo>
                    <a:pt x="23" y="23"/>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123">
              <a:extLst>
                <a:ext uri="{FF2B5EF4-FFF2-40B4-BE49-F238E27FC236}">
                  <a16:creationId xmlns:a16="http://schemas.microsoft.com/office/drawing/2014/main" id="{973320C2-B7B2-71AC-09B7-7B2817E35390}"/>
                </a:ext>
              </a:extLst>
            </p:cNvPr>
            <p:cNvSpPr>
              <a:spLocks/>
            </p:cNvSpPr>
            <p:nvPr/>
          </p:nvSpPr>
          <p:spPr bwMode="auto">
            <a:xfrm>
              <a:off x="5511105" y="3612361"/>
              <a:ext cx="746095" cy="1091744"/>
            </a:xfrm>
            <a:custGeom>
              <a:avLst/>
              <a:gdLst>
                <a:gd name="T0" fmla="*/ 19 w 45"/>
                <a:gd name="T1" fmla="*/ 44 h 66"/>
                <a:gd name="T2" fmla="*/ 24 w 45"/>
                <a:gd name="T3" fmla="*/ 13 h 66"/>
                <a:gd name="T4" fmla="*/ 45 w 45"/>
                <a:gd name="T5" fmla="*/ 9 h 66"/>
                <a:gd name="T6" fmla="*/ 44 w 45"/>
                <a:gd name="T7" fmla="*/ 0 h 66"/>
                <a:gd name="T8" fmla="*/ 18 w 45"/>
                <a:gd name="T9" fmla="*/ 3 h 66"/>
                <a:gd name="T10" fmla="*/ 16 w 45"/>
                <a:gd name="T11" fmla="*/ 41 h 66"/>
                <a:gd name="T12" fmla="*/ 0 w 45"/>
                <a:gd name="T13" fmla="*/ 64 h 66"/>
                <a:gd name="T14" fmla="*/ 2 w 45"/>
                <a:gd name="T15" fmla="*/ 66 h 66"/>
                <a:gd name="T16" fmla="*/ 19 w 45"/>
                <a:gd name="T17"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6">
                  <a:moveTo>
                    <a:pt x="19" y="44"/>
                  </a:moveTo>
                  <a:cubicBezTo>
                    <a:pt x="19" y="44"/>
                    <a:pt x="20" y="20"/>
                    <a:pt x="24" y="13"/>
                  </a:cubicBezTo>
                  <a:cubicBezTo>
                    <a:pt x="26" y="9"/>
                    <a:pt x="45" y="9"/>
                    <a:pt x="45" y="9"/>
                  </a:cubicBezTo>
                  <a:cubicBezTo>
                    <a:pt x="44" y="0"/>
                    <a:pt x="44" y="0"/>
                    <a:pt x="44" y="0"/>
                  </a:cubicBezTo>
                  <a:cubicBezTo>
                    <a:pt x="18" y="3"/>
                    <a:pt x="18" y="3"/>
                    <a:pt x="18" y="3"/>
                  </a:cubicBezTo>
                  <a:cubicBezTo>
                    <a:pt x="16" y="41"/>
                    <a:pt x="16" y="41"/>
                    <a:pt x="16" y="41"/>
                  </a:cubicBezTo>
                  <a:cubicBezTo>
                    <a:pt x="0" y="64"/>
                    <a:pt x="0" y="64"/>
                    <a:pt x="0" y="64"/>
                  </a:cubicBezTo>
                  <a:cubicBezTo>
                    <a:pt x="2" y="66"/>
                    <a:pt x="2" y="66"/>
                    <a:pt x="2" y="66"/>
                  </a:cubicBezTo>
                  <a:lnTo>
                    <a:pt x="19" y="4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128">
              <a:extLst>
                <a:ext uri="{FF2B5EF4-FFF2-40B4-BE49-F238E27FC236}">
                  <a16:creationId xmlns:a16="http://schemas.microsoft.com/office/drawing/2014/main" id="{92885396-44BB-C963-DE41-5832C8340A6D}"/>
                </a:ext>
              </a:extLst>
            </p:cNvPr>
            <p:cNvSpPr>
              <a:spLocks/>
            </p:cNvSpPr>
            <p:nvPr/>
          </p:nvSpPr>
          <p:spPr bwMode="auto">
            <a:xfrm>
              <a:off x="6071730" y="2984294"/>
              <a:ext cx="547979" cy="476322"/>
            </a:xfrm>
            <a:custGeom>
              <a:avLst/>
              <a:gdLst>
                <a:gd name="T0" fmla="*/ 0 w 33"/>
                <a:gd name="T1" fmla="*/ 12 h 29"/>
                <a:gd name="T2" fmla="*/ 20 w 33"/>
                <a:gd name="T3" fmla="*/ 28 h 29"/>
                <a:gd name="T4" fmla="*/ 33 w 33"/>
                <a:gd name="T5" fmla="*/ 10 h 29"/>
                <a:gd name="T6" fmla="*/ 28 w 33"/>
                <a:gd name="T7" fmla="*/ 4 h 29"/>
                <a:gd name="T8" fmla="*/ 21 w 33"/>
                <a:gd name="T9" fmla="*/ 15 h 29"/>
                <a:gd name="T10" fmla="*/ 5 w 33"/>
                <a:gd name="T11" fmla="*/ 1 h 29"/>
                <a:gd name="T12" fmla="*/ 0 w 33"/>
                <a:gd name="T13" fmla="*/ 12 h 29"/>
              </a:gdLst>
              <a:ahLst/>
              <a:cxnLst>
                <a:cxn ang="0">
                  <a:pos x="T0" y="T1"/>
                </a:cxn>
                <a:cxn ang="0">
                  <a:pos x="T2" y="T3"/>
                </a:cxn>
                <a:cxn ang="0">
                  <a:pos x="T4" y="T5"/>
                </a:cxn>
                <a:cxn ang="0">
                  <a:pos x="T6" y="T7"/>
                </a:cxn>
                <a:cxn ang="0">
                  <a:pos x="T8" y="T9"/>
                </a:cxn>
                <a:cxn ang="0">
                  <a:pos x="T10" y="T11"/>
                </a:cxn>
                <a:cxn ang="0">
                  <a:pos x="T12" y="T13"/>
                </a:cxn>
              </a:cxnLst>
              <a:rect l="0" t="0" r="r" b="b"/>
              <a:pathLst>
                <a:path w="33" h="29">
                  <a:moveTo>
                    <a:pt x="0" y="12"/>
                  </a:moveTo>
                  <a:cubicBezTo>
                    <a:pt x="0" y="12"/>
                    <a:pt x="7" y="25"/>
                    <a:pt x="20" y="28"/>
                  </a:cubicBezTo>
                  <a:cubicBezTo>
                    <a:pt x="26" y="29"/>
                    <a:pt x="33" y="10"/>
                    <a:pt x="33" y="10"/>
                  </a:cubicBezTo>
                  <a:cubicBezTo>
                    <a:pt x="28" y="4"/>
                    <a:pt x="28" y="4"/>
                    <a:pt x="28" y="4"/>
                  </a:cubicBezTo>
                  <a:cubicBezTo>
                    <a:pt x="28" y="4"/>
                    <a:pt x="22" y="15"/>
                    <a:pt x="21" y="15"/>
                  </a:cubicBezTo>
                  <a:cubicBezTo>
                    <a:pt x="19" y="15"/>
                    <a:pt x="7" y="2"/>
                    <a:pt x="5" y="1"/>
                  </a:cubicBezTo>
                  <a:cubicBezTo>
                    <a:pt x="2" y="0"/>
                    <a:pt x="3" y="7"/>
                    <a:pt x="0" y="12"/>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129">
              <a:extLst>
                <a:ext uri="{FF2B5EF4-FFF2-40B4-BE49-F238E27FC236}">
                  <a16:creationId xmlns:a16="http://schemas.microsoft.com/office/drawing/2014/main" id="{4831BBC4-01AD-FD1D-E035-0CA7EB2CF698}"/>
                </a:ext>
              </a:extLst>
            </p:cNvPr>
            <p:cNvSpPr>
              <a:spLocks/>
            </p:cNvSpPr>
            <p:nvPr/>
          </p:nvSpPr>
          <p:spPr bwMode="auto">
            <a:xfrm>
              <a:off x="6156035" y="3064383"/>
              <a:ext cx="463675" cy="379370"/>
            </a:xfrm>
            <a:custGeom>
              <a:avLst/>
              <a:gdLst>
                <a:gd name="T0" fmla="*/ 2 w 28"/>
                <a:gd name="T1" fmla="*/ 0 h 23"/>
                <a:gd name="T2" fmla="*/ 15 w 28"/>
                <a:gd name="T3" fmla="*/ 19 h 23"/>
                <a:gd name="T4" fmla="*/ 28 w 28"/>
                <a:gd name="T5" fmla="*/ 5 h 23"/>
                <a:gd name="T6" fmla="*/ 16 w 28"/>
                <a:gd name="T7" fmla="*/ 23 h 23"/>
                <a:gd name="T8" fmla="*/ 0 w 28"/>
                <a:gd name="T9" fmla="*/ 13 h 23"/>
                <a:gd name="T10" fmla="*/ 2 w 28"/>
                <a:gd name="T11" fmla="*/ 0 h 23"/>
              </a:gdLst>
              <a:ahLst/>
              <a:cxnLst>
                <a:cxn ang="0">
                  <a:pos x="T0" y="T1"/>
                </a:cxn>
                <a:cxn ang="0">
                  <a:pos x="T2" y="T3"/>
                </a:cxn>
                <a:cxn ang="0">
                  <a:pos x="T4" y="T5"/>
                </a:cxn>
                <a:cxn ang="0">
                  <a:pos x="T6" y="T7"/>
                </a:cxn>
                <a:cxn ang="0">
                  <a:pos x="T8" y="T9"/>
                </a:cxn>
                <a:cxn ang="0">
                  <a:pos x="T10" y="T11"/>
                </a:cxn>
              </a:cxnLst>
              <a:rect l="0" t="0" r="r" b="b"/>
              <a:pathLst>
                <a:path w="28" h="23">
                  <a:moveTo>
                    <a:pt x="2" y="0"/>
                  </a:moveTo>
                  <a:cubicBezTo>
                    <a:pt x="2" y="0"/>
                    <a:pt x="9" y="18"/>
                    <a:pt x="15" y="19"/>
                  </a:cubicBezTo>
                  <a:cubicBezTo>
                    <a:pt x="19" y="19"/>
                    <a:pt x="28" y="5"/>
                    <a:pt x="28" y="5"/>
                  </a:cubicBezTo>
                  <a:cubicBezTo>
                    <a:pt x="28" y="5"/>
                    <a:pt x="22" y="23"/>
                    <a:pt x="16" y="23"/>
                  </a:cubicBezTo>
                  <a:cubicBezTo>
                    <a:pt x="9" y="23"/>
                    <a:pt x="0" y="13"/>
                    <a:pt x="0" y="13"/>
                  </a:cubicBezTo>
                  <a:lnTo>
                    <a:pt x="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130">
              <a:extLst>
                <a:ext uri="{FF2B5EF4-FFF2-40B4-BE49-F238E27FC236}">
                  <a16:creationId xmlns:a16="http://schemas.microsoft.com/office/drawing/2014/main" id="{CDE51BC3-24CF-D14B-86F3-3850A7351DC6}"/>
                </a:ext>
              </a:extLst>
            </p:cNvPr>
            <p:cNvSpPr>
              <a:spLocks/>
            </p:cNvSpPr>
            <p:nvPr/>
          </p:nvSpPr>
          <p:spPr bwMode="auto">
            <a:xfrm>
              <a:off x="5776665" y="2984294"/>
              <a:ext cx="480535" cy="741879"/>
            </a:xfrm>
            <a:custGeom>
              <a:avLst/>
              <a:gdLst>
                <a:gd name="T0" fmla="*/ 15 w 29"/>
                <a:gd name="T1" fmla="*/ 0 h 45"/>
                <a:gd name="T2" fmla="*/ 26 w 29"/>
                <a:gd name="T3" fmla="*/ 4 h 45"/>
                <a:gd name="T4" fmla="*/ 29 w 29"/>
                <a:gd name="T5" fmla="*/ 43 h 45"/>
                <a:gd name="T6" fmla="*/ 1 w 29"/>
                <a:gd name="T7" fmla="*/ 43 h 45"/>
                <a:gd name="T8" fmla="*/ 4 w 29"/>
                <a:gd name="T9" fmla="*/ 6 h 45"/>
                <a:gd name="T10" fmla="*/ 15 w 29"/>
                <a:gd name="T11" fmla="*/ 0 h 45"/>
              </a:gdLst>
              <a:ahLst/>
              <a:cxnLst>
                <a:cxn ang="0">
                  <a:pos x="T0" y="T1"/>
                </a:cxn>
                <a:cxn ang="0">
                  <a:pos x="T2" y="T3"/>
                </a:cxn>
                <a:cxn ang="0">
                  <a:pos x="T4" y="T5"/>
                </a:cxn>
                <a:cxn ang="0">
                  <a:pos x="T6" y="T7"/>
                </a:cxn>
                <a:cxn ang="0">
                  <a:pos x="T8" y="T9"/>
                </a:cxn>
                <a:cxn ang="0">
                  <a:pos x="T10" y="T11"/>
                </a:cxn>
              </a:cxnLst>
              <a:rect l="0" t="0" r="r" b="b"/>
              <a:pathLst>
                <a:path w="29" h="45">
                  <a:moveTo>
                    <a:pt x="15" y="0"/>
                  </a:moveTo>
                  <a:cubicBezTo>
                    <a:pt x="20" y="0"/>
                    <a:pt x="24" y="1"/>
                    <a:pt x="26" y="4"/>
                  </a:cubicBezTo>
                  <a:cubicBezTo>
                    <a:pt x="27" y="7"/>
                    <a:pt x="29" y="43"/>
                    <a:pt x="29" y="43"/>
                  </a:cubicBezTo>
                  <a:cubicBezTo>
                    <a:pt x="29" y="43"/>
                    <a:pt x="11" y="45"/>
                    <a:pt x="1" y="43"/>
                  </a:cubicBezTo>
                  <a:cubicBezTo>
                    <a:pt x="1" y="43"/>
                    <a:pt x="0" y="14"/>
                    <a:pt x="4" y="6"/>
                  </a:cubicBezTo>
                  <a:cubicBezTo>
                    <a:pt x="6" y="0"/>
                    <a:pt x="11" y="0"/>
                    <a:pt x="15" y="0"/>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134">
              <a:extLst>
                <a:ext uri="{FF2B5EF4-FFF2-40B4-BE49-F238E27FC236}">
                  <a16:creationId xmlns:a16="http://schemas.microsoft.com/office/drawing/2014/main" id="{7790F14C-A98E-29F8-6FA5-28F137CC63C7}"/>
                </a:ext>
              </a:extLst>
            </p:cNvPr>
            <p:cNvSpPr>
              <a:spLocks/>
            </p:cNvSpPr>
            <p:nvPr/>
          </p:nvSpPr>
          <p:spPr bwMode="auto">
            <a:xfrm>
              <a:off x="6088592" y="2996939"/>
              <a:ext cx="33721" cy="50583"/>
            </a:xfrm>
            <a:custGeom>
              <a:avLst/>
              <a:gdLst>
                <a:gd name="T0" fmla="*/ 2 w 2"/>
                <a:gd name="T1" fmla="*/ 0 h 3"/>
                <a:gd name="T2" fmla="*/ 0 w 2"/>
                <a:gd name="T3" fmla="*/ 1 h 3"/>
                <a:gd name="T4" fmla="*/ 2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2" y="0"/>
                    <a:pt x="1" y="1"/>
                    <a:pt x="0" y="1"/>
                  </a:cubicBezTo>
                  <a:cubicBezTo>
                    <a:pt x="2" y="3"/>
                    <a:pt x="2" y="3"/>
                    <a:pt x="2" y="3"/>
                  </a:cubicBezTo>
                  <a:cubicBezTo>
                    <a:pt x="2" y="3"/>
                    <a:pt x="2" y="1"/>
                    <a:pt x="2" y="0"/>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144">
              <a:extLst>
                <a:ext uri="{FF2B5EF4-FFF2-40B4-BE49-F238E27FC236}">
                  <a16:creationId xmlns:a16="http://schemas.microsoft.com/office/drawing/2014/main" id="{6379B8EB-3D26-A574-731E-B6313AA76866}"/>
                </a:ext>
              </a:extLst>
            </p:cNvPr>
            <p:cNvSpPr>
              <a:spLocks/>
            </p:cNvSpPr>
            <p:nvPr/>
          </p:nvSpPr>
          <p:spPr bwMode="auto">
            <a:xfrm>
              <a:off x="5776665" y="3030660"/>
              <a:ext cx="480535" cy="712374"/>
            </a:xfrm>
            <a:custGeom>
              <a:avLst/>
              <a:gdLst>
                <a:gd name="T0" fmla="*/ 10 w 29"/>
                <a:gd name="T1" fmla="*/ 14 h 43"/>
                <a:gd name="T2" fmla="*/ 8 w 29"/>
                <a:gd name="T3" fmla="*/ 27 h 43"/>
                <a:gd name="T4" fmla="*/ 29 w 29"/>
                <a:gd name="T5" fmla="*/ 40 h 43"/>
                <a:gd name="T6" fmla="*/ 1 w 29"/>
                <a:gd name="T7" fmla="*/ 40 h 43"/>
                <a:gd name="T8" fmla="*/ 4 w 29"/>
                <a:gd name="T9" fmla="*/ 3 h 43"/>
                <a:gd name="T10" fmla="*/ 10 w 29"/>
                <a:gd name="T11" fmla="*/ 14 h 43"/>
              </a:gdLst>
              <a:ahLst/>
              <a:cxnLst>
                <a:cxn ang="0">
                  <a:pos x="T0" y="T1"/>
                </a:cxn>
                <a:cxn ang="0">
                  <a:pos x="T2" y="T3"/>
                </a:cxn>
                <a:cxn ang="0">
                  <a:pos x="T4" y="T5"/>
                </a:cxn>
                <a:cxn ang="0">
                  <a:pos x="T6" y="T7"/>
                </a:cxn>
                <a:cxn ang="0">
                  <a:pos x="T8" y="T9"/>
                </a:cxn>
                <a:cxn ang="0">
                  <a:pos x="T10" y="T11"/>
                </a:cxn>
              </a:cxnLst>
              <a:rect l="0" t="0" r="r" b="b"/>
              <a:pathLst>
                <a:path w="29" h="43">
                  <a:moveTo>
                    <a:pt x="10" y="14"/>
                  </a:moveTo>
                  <a:cubicBezTo>
                    <a:pt x="10" y="14"/>
                    <a:pt x="5" y="23"/>
                    <a:pt x="8" y="27"/>
                  </a:cubicBezTo>
                  <a:cubicBezTo>
                    <a:pt x="12" y="32"/>
                    <a:pt x="17" y="39"/>
                    <a:pt x="29" y="40"/>
                  </a:cubicBezTo>
                  <a:cubicBezTo>
                    <a:pt x="29" y="40"/>
                    <a:pt x="11" y="43"/>
                    <a:pt x="1" y="40"/>
                  </a:cubicBezTo>
                  <a:cubicBezTo>
                    <a:pt x="1" y="40"/>
                    <a:pt x="0" y="16"/>
                    <a:pt x="4" y="3"/>
                  </a:cubicBezTo>
                  <a:cubicBezTo>
                    <a:pt x="5" y="0"/>
                    <a:pt x="10" y="14"/>
                    <a:pt x="10"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155">
              <a:extLst>
                <a:ext uri="{FF2B5EF4-FFF2-40B4-BE49-F238E27FC236}">
                  <a16:creationId xmlns:a16="http://schemas.microsoft.com/office/drawing/2014/main" id="{C2AA4F08-E1BE-2F9A-4B4A-9813DC021930}"/>
                </a:ext>
              </a:extLst>
            </p:cNvPr>
            <p:cNvSpPr>
              <a:spLocks/>
            </p:cNvSpPr>
            <p:nvPr/>
          </p:nvSpPr>
          <p:spPr bwMode="auto">
            <a:xfrm>
              <a:off x="5957918" y="2883129"/>
              <a:ext cx="181256" cy="164394"/>
            </a:xfrm>
            <a:custGeom>
              <a:avLst/>
              <a:gdLst>
                <a:gd name="T0" fmla="*/ 11 w 11"/>
                <a:gd name="T1" fmla="*/ 0 h 10"/>
                <a:gd name="T2" fmla="*/ 11 w 11"/>
                <a:gd name="T3" fmla="*/ 0 h 10"/>
                <a:gd name="T4" fmla="*/ 11 w 11"/>
                <a:gd name="T5" fmla="*/ 2 h 10"/>
                <a:gd name="T6" fmla="*/ 10 w 11"/>
                <a:gd name="T7" fmla="*/ 4 h 10"/>
                <a:gd name="T8" fmla="*/ 10 w 11"/>
                <a:gd name="T9" fmla="*/ 7 h 10"/>
                <a:gd name="T10" fmla="*/ 0 w 11"/>
                <a:gd name="T11" fmla="*/ 6 h 10"/>
                <a:gd name="T12" fmla="*/ 0 w 11"/>
                <a:gd name="T13" fmla="*/ 4 h 10"/>
                <a:gd name="T14" fmla="*/ 1 w 11"/>
                <a:gd name="T15" fmla="*/ 0 h 10"/>
                <a:gd name="T16" fmla="*/ 1 w 11"/>
                <a:gd name="T17" fmla="*/ 0 h 10"/>
                <a:gd name="T18" fmla="*/ 1 w 11"/>
                <a:gd name="T19" fmla="*/ 0 h 10"/>
                <a:gd name="T20" fmla="*/ 11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11" y="0"/>
                  </a:moveTo>
                  <a:cubicBezTo>
                    <a:pt x="11" y="0"/>
                    <a:pt x="11" y="0"/>
                    <a:pt x="11" y="0"/>
                  </a:cubicBezTo>
                  <a:cubicBezTo>
                    <a:pt x="11" y="1"/>
                    <a:pt x="11" y="2"/>
                    <a:pt x="11" y="2"/>
                  </a:cubicBezTo>
                  <a:cubicBezTo>
                    <a:pt x="10" y="3"/>
                    <a:pt x="10" y="4"/>
                    <a:pt x="10" y="4"/>
                  </a:cubicBezTo>
                  <a:cubicBezTo>
                    <a:pt x="10" y="6"/>
                    <a:pt x="10" y="7"/>
                    <a:pt x="10" y="7"/>
                  </a:cubicBezTo>
                  <a:cubicBezTo>
                    <a:pt x="5" y="10"/>
                    <a:pt x="0" y="6"/>
                    <a:pt x="0" y="6"/>
                  </a:cubicBezTo>
                  <a:cubicBezTo>
                    <a:pt x="0" y="6"/>
                    <a:pt x="0" y="5"/>
                    <a:pt x="0" y="4"/>
                  </a:cubicBezTo>
                  <a:cubicBezTo>
                    <a:pt x="1" y="2"/>
                    <a:pt x="1" y="0"/>
                    <a:pt x="1" y="0"/>
                  </a:cubicBezTo>
                  <a:cubicBezTo>
                    <a:pt x="1" y="0"/>
                    <a:pt x="1" y="0"/>
                    <a:pt x="1" y="0"/>
                  </a:cubicBezTo>
                  <a:cubicBezTo>
                    <a:pt x="1" y="0"/>
                    <a:pt x="1" y="0"/>
                    <a:pt x="1" y="0"/>
                  </a:cubicBezTo>
                  <a:lnTo>
                    <a:pt x="11" y="0"/>
                  </a:ln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153">
              <a:extLst>
                <a:ext uri="{FF2B5EF4-FFF2-40B4-BE49-F238E27FC236}">
                  <a16:creationId xmlns:a16="http://schemas.microsoft.com/office/drawing/2014/main" id="{E7121948-8F87-8FB5-C0E4-A05C900633EC}"/>
                </a:ext>
              </a:extLst>
            </p:cNvPr>
            <p:cNvSpPr>
              <a:spLocks/>
            </p:cNvSpPr>
            <p:nvPr/>
          </p:nvSpPr>
          <p:spPr bwMode="auto">
            <a:xfrm>
              <a:off x="5409940" y="2996939"/>
              <a:ext cx="531118" cy="480535"/>
            </a:xfrm>
            <a:custGeom>
              <a:avLst/>
              <a:gdLst>
                <a:gd name="T0" fmla="*/ 32 w 32"/>
                <a:gd name="T1" fmla="*/ 15 h 29"/>
                <a:gd name="T2" fmla="*/ 13 w 32"/>
                <a:gd name="T3" fmla="*/ 28 h 29"/>
                <a:gd name="T4" fmla="*/ 0 w 32"/>
                <a:gd name="T5" fmla="*/ 7 h 29"/>
                <a:gd name="T6" fmla="*/ 4 w 32"/>
                <a:gd name="T7" fmla="*/ 0 h 29"/>
                <a:gd name="T8" fmla="*/ 14 w 32"/>
                <a:gd name="T9" fmla="*/ 16 h 29"/>
                <a:gd name="T10" fmla="*/ 29 w 32"/>
                <a:gd name="T11" fmla="*/ 1 h 29"/>
                <a:gd name="T12" fmla="*/ 32 w 32"/>
                <a:gd name="T13" fmla="*/ 15 h 29"/>
              </a:gdLst>
              <a:ahLst/>
              <a:cxnLst>
                <a:cxn ang="0">
                  <a:pos x="T0" y="T1"/>
                </a:cxn>
                <a:cxn ang="0">
                  <a:pos x="T2" y="T3"/>
                </a:cxn>
                <a:cxn ang="0">
                  <a:pos x="T4" y="T5"/>
                </a:cxn>
                <a:cxn ang="0">
                  <a:pos x="T6" y="T7"/>
                </a:cxn>
                <a:cxn ang="0">
                  <a:pos x="T8" y="T9"/>
                </a:cxn>
                <a:cxn ang="0">
                  <a:pos x="T10" y="T11"/>
                </a:cxn>
                <a:cxn ang="0">
                  <a:pos x="T12" y="T13"/>
                </a:cxn>
              </a:cxnLst>
              <a:rect l="0" t="0" r="r" b="b"/>
              <a:pathLst>
                <a:path w="32" h="29">
                  <a:moveTo>
                    <a:pt x="32" y="15"/>
                  </a:moveTo>
                  <a:cubicBezTo>
                    <a:pt x="32" y="15"/>
                    <a:pt x="26" y="25"/>
                    <a:pt x="13" y="28"/>
                  </a:cubicBezTo>
                  <a:cubicBezTo>
                    <a:pt x="7" y="29"/>
                    <a:pt x="0" y="7"/>
                    <a:pt x="0" y="7"/>
                  </a:cubicBezTo>
                  <a:cubicBezTo>
                    <a:pt x="4" y="0"/>
                    <a:pt x="4" y="0"/>
                    <a:pt x="4" y="0"/>
                  </a:cubicBezTo>
                  <a:cubicBezTo>
                    <a:pt x="4" y="0"/>
                    <a:pt x="14" y="16"/>
                    <a:pt x="14" y="16"/>
                  </a:cubicBezTo>
                  <a:cubicBezTo>
                    <a:pt x="16" y="16"/>
                    <a:pt x="27" y="2"/>
                    <a:pt x="29" y="1"/>
                  </a:cubicBezTo>
                  <a:cubicBezTo>
                    <a:pt x="32" y="0"/>
                    <a:pt x="32" y="7"/>
                    <a:pt x="32" y="15"/>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154">
              <a:extLst>
                <a:ext uri="{FF2B5EF4-FFF2-40B4-BE49-F238E27FC236}">
                  <a16:creationId xmlns:a16="http://schemas.microsoft.com/office/drawing/2014/main" id="{F2D5E791-B2C0-E586-8A9A-3677FB4C40E5}"/>
                </a:ext>
              </a:extLst>
            </p:cNvPr>
            <p:cNvSpPr>
              <a:spLocks/>
            </p:cNvSpPr>
            <p:nvPr/>
          </p:nvSpPr>
          <p:spPr bwMode="auto">
            <a:xfrm>
              <a:off x="5409940" y="3114965"/>
              <a:ext cx="383586" cy="345648"/>
            </a:xfrm>
            <a:custGeom>
              <a:avLst/>
              <a:gdLst>
                <a:gd name="T0" fmla="*/ 0 w 23"/>
                <a:gd name="T1" fmla="*/ 0 h 21"/>
                <a:gd name="T2" fmla="*/ 12 w 23"/>
                <a:gd name="T3" fmla="*/ 21 h 21"/>
                <a:gd name="T4" fmla="*/ 23 w 23"/>
                <a:gd name="T5" fmla="*/ 17 h 21"/>
                <a:gd name="T6" fmla="*/ 13 w 23"/>
                <a:gd name="T7" fmla="*/ 20 h 21"/>
                <a:gd name="T8" fmla="*/ 0 w 23"/>
                <a:gd name="T9" fmla="*/ 0 h 21"/>
              </a:gdLst>
              <a:ahLst/>
              <a:cxnLst>
                <a:cxn ang="0">
                  <a:pos x="T0" y="T1"/>
                </a:cxn>
                <a:cxn ang="0">
                  <a:pos x="T2" y="T3"/>
                </a:cxn>
                <a:cxn ang="0">
                  <a:pos x="T4" y="T5"/>
                </a:cxn>
                <a:cxn ang="0">
                  <a:pos x="T6" y="T7"/>
                </a:cxn>
                <a:cxn ang="0">
                  <a:pos x="T8" y="T9"/>
                </a:cxn>
              </a:cxnLst>
              <a:rect l="0" t="0" r="r" b="b"/>
              <a:pathLst>
                <a:path w="23" h="21">
                  <a:moveTo>
                    <a:pt x="0" y="0"/>
                  </a:moveTo>
                  <a:cubicBezTo>
                    <a:pt x="0" y="0"/>
                    <a:pt x="6" y="20"/>
                    <a:pt x="12" y="21"/>
                  </a:cubicBezTo>
                  <a:cubicBezTo>
                    <a:pt x="15" y="21"/>
                    <a:pt x="23" y="17"/>
                    <a:pt x="23" y="17"/>
                  </a:cubicBezTo>
                  <a:cubicBezTo>
                    <a:pt x="23" y="17"/>
                    <a:pt x="15" y="21"/>
                    <a:pt x="13" y="20"/>
                  </a:cubicBezTo>
                  <a:cubicBezTo>
                    <a:pt x="10" y="19"/>
                    <a:pt x="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157">
              <a:extLst>
                <a:ext uri="{FF2B5EF4-FFF2-40B4-BE49-F238E27FC236}">
                  <a16:creationId xmlns:a16="http://schemas.microsoft.com/office/drawing/2014/main" id="{77485360-D775-6935-9764-C04964092778}"/>
                </a:ext>
              </a:extLst>
            </p:cNvPr>
            <p:cNvSpPr>
              <a:spLocks/>
            </p:cNvSpPr>
            <p:nvPr/>
          </p:nvSpPr>
          <p:spPr bwMode="auto">
            <a:xfrm>
              <a:off x="5924197" y="2967433"/>
              <a:ext cx="164394" cy="96951"/>
            </a:xfrm>
            <a:custGeom>
              <a:avLst/>
              <a:gdLst>
                <a:gd name="T0" fmla="*/ 0 w 10"/>
                <a:gd name="T1" fmla="*/ 0 h 6"/>
                <a:gd name="T2" fmla="*/ 10 w 10"/>
                <a:gd name="T3" fmla="*/ 3 h 6"/>
                <a:gd name="T4" fmla="*/ 8 w 10"/>
                <a:gd name="T5" fmla="*/ 6 h 6"/>
                <a:gd name="T6" fmla="*/ 0 w 10"/>
                <a:gd name="T7" fmla="*/ 0 h 6"/>
              </a:gdLst>
              <a:ahLst/>
              <a:cxnLst>
                <a:cxn ang="0">
                  <a:pos x="T0" y="T1"/>
                </a:cxn>
                <a:cxn ang="0">
                  <a:pos x="T2" y="T3"/>
                </a:cxn>
                <a:cxn ang="0">
                  <a:pos x="T4" y="T5"/>
                </a:cxn>
                <a:cxn ang="0">
                  <a:pos x="T6" y="T7"/>
                </a:cxn>
              </a:cxnLst>
              <a:rect l="0" t="0" r="r" b="b"/>
              <a:pathLst>
                <a:path w="10" h="6">
                  <a:moveTo>
                    <a:pt x="0" y="0"/>
                  </a:moveTo>
                  <a:cubicBezTo>
                    <a:pt x="0" y="0"/>
                    <a:pt x="4" y="3"/>
                    <a:pt x="10" y="3"/>
                  </a:cubicBezTo>
                  <a:cubicBezTo>
                    <a:pt x="10" y="3"/>
                    <a:pt x="9" y="5"/>
                    <a:pt x="8" y="6"/>
                  </a:cubicBezTo>
                  <a:cubicBezTo>
                    <a:pt x="8" y="6"/>
                    <a:pt x="1" y="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132">
              <a:extLst>
                <a:ext uri="{FF2B5EF4-FFF2-40B4-BE49-F238E27FC236}">
                  <a16:creationId xmlns:a16="http://schemas.microsoft.com/office/drawing/2014/main" id="{564E77E0-6D6B-3455-CFDB-482095EC2A22}"/>
                </a:ext>
              </a:extLst>
            </p:cNvPr>
            <p:cNvSpPr>
              <a:spLocks/>
            </p:cNvSpPr>
            <p:nvPr/>
          </p:nvSpPr>
          <p:spPr bwMode="auto">
            <a:xfrm>
              <a:off x="5957918" y="2883129"/>
              <a:ext cx="181256" cy="101165"/>
            </a:xfrm>
            <a:custGeom>
              <a:avLst/>
              <a:gdLst>
                <a:gd name="T0" fmla="*/ 11 w 11"/>
                <a:gd name="T1" fmla="*/ 0 h 6"/>
                <a:gd name="T2" fmla="*/ 11 w 11"/>
                <a:gd name="T3" fmla="*/ 0 h 6"/>
                <a:gd name="T4" fmla="*/ 11 w 11"/>
                <a:gd name="T5" fmla="*/ 2 h 6"/>
                <a:gd name="T6" fmla="*/ 10 w 11"/>
                <a:gd name="T7" fmla="*/ 4 h 6"/>
                <a:gd name="T8" fmla="*/ 3 w 11"/>
                <a:gd name="T9" fmla="*/ 5 h 6"/>
                <a:gd name="T10" fmla="*/ 0 w 11"/>
                <a:gd name="T11" fmla="*/ 4 h 6"/>
                <a:gd name="T12" fmla="*/ 1 w 11"/>
                <a:gd name="T13" fmla="*/ 0 h 6"/>
                <a:gd name="T14" fmla="*/ 1 w 11"/>
                <a:gd name="T15" fmla="*/ 0 h 6"/>
                <a:gd name="T16" fmla="*/ 1 w 11"/>
                <a:gd name="T17" fmla="*/ 0 h 6"/>
                <a:gd name="T18" fmla="*/ 11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1" y="0"/>
                  </a:moveTo>
                  <a:cubicBezTo>
                    <a:pt x="11" y="0"/>
                    <a:pt x="11" y="0"/>
                    <a:pt x="11" y="0"/>
                  </a:cubicBezTo>
                  <a:cubicBezTo>
                    <a:pt x="11" y="1"/>
                    <a:pt x="11" y="2"/>
                    <a:pt x="11" y="2"/>
                  </a:cubicBezTo>
                  <a:cubicBezTo>
                    <a:pt x="10" y="3"/>
                    <a:pt x="10" y="4"/>
                    <a:pt x="10" y="4"/>
                  </a:cubicBezTo>
                  <a:cubicBezTo>
                    <a:pt x="8" y="5"/>
                    <a:pt x="5" y="6"/>
                    <a:pt x="3" y="5"/>
                  </a:cubicBezTo>
                  <a:cubicBezTo>
                    <a:pt x="2" y="5"/>
                    <a:pt x="1" y="4"/>
                    <a:pt x="0" y="4"/>
                  </a:cubicBezTo>
                  <a:cubicBezTo>
                    <a:pt x="1" y="2"/>
                    <a:pt x="1" y="0"/>
                    <a:pt x="1" y="0"/>
                  </a:cubicBezTo>
                  <a:cubicBezTo>
                    <a:pt x="1" y="0"/>
                    <a:pt x="1" y="0"/>
                    <a:pt x="1" y="0"/>
                  </a:cubicBezTo>
                  <a:cubicBezTo>
                    <a:pt x="1" y="0"/>
                    <a:pt x="1" y="0"/>
                    <a:pt x="1" y="0"/>
                  </a:cubicBezTo>
                  <a:lnTo>
                    <a:pt x="11" y="0"/>
                  </a:lnTo>
                  <a:close/>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135">
              <a:extLst>
                <a:ext uri="{FF2B5EF4-FFF2-40B4-BE49-F238E27FC236}">
                  <a16:creationId xmlns:a16="http://schemas.microsoft.com/office/drawing/2014/main" id="{833D69C4-5CC1-C376-6569-8A1698826699}"/>
                </a:ext>
              </a:extLst>
            </p:cNvPr>
            <p:cNvSpPr>
              <a:spLocks/>
            </p:cNvSpPr>
            <p:nvPr/>
          </p:nvSpPr>
          <p:spPr bwMode="auto">
            <a:xfrm>
              <a:off x="5890475" y="2533264"/>
              <a:ext cx="282421" cy="417308"/>
            </a:xfrm>
            <a:custGeom>
              <a:avLst/>
              <a:gdLst>
                <a:gd name="T0" fmla="*/ 3 w 17"/>
                <a:gd name="T1" fmla="*/ 17 h 25"/>
                <a:gd name="T2" fmla="*/ 5 w 17"/>
                <a:gd name="T3" fmla="*/ 24 h 25"/>
                <a:gd name="T4" fmla="*/ 16 w 17"/>
                <a:gd name="T5" fmla="*/ 23 h 25"/>
                <a:gd name="T6" fmla="*/ 16 w 17"/>
                <a:gd name="T7" fmla="*/ 6 h 25"/>
                <a:gd name="T8" fmla="*/ 3 w 17"/>
                <a:gd name="T9" fmla="*/ 5 h 25"/>
                <a:gd name="T10" fmla="*/ 3 w 17"/>
                <a:gd name="T11" fmla="*/ 17 h 25"/>
              </a:gdLst>
              <a:ahLst/>
              <a:cxnLst>
                <a:cxn ang="0">
                  <a:pos x="T0" y="T1"/>
                </a:cxn>
                <a:cxn ang="0">
                  <a:pos x="T2" y="T3"/>
                </a:cxn>
                <a:cxn ang="0">
                  <a:pos x="T4" y="T5"/>
                </a:cxn>
                <a:cxn ang="0">
                  <a:pos x="T6" y="T7"/>
                </a:cxn>
                <a:cxn ang="0">
                  <a:pos x="T8" y="T9"/>
                </a:cxn>
                <a:cxn ang="0">
                  <a:pos x="T10" y="T11"/>
                </a:cxn>
              </a:cxnLst>
              <a:rect l="0" t="0" r="r" b="b"/>
              <a:pathLst>
                <a:path w="17" h="25">
                  <a:moveTo>
                    <a:pt x="3" y="17"/>
                  </a:moveTo>
                  <a:cubicBezTo>
                    <a:pt x="3" y="17"/>
                    <a:pt x="3" y="23"/>
                    <a:pt x="5" y="24"/>
                  </a:cubicBezTo>
                  <a:cubicBezTo>
                    <a:pt x="7" y="25"/>
                    <a:pt x="14" y="25"/>
                    <a:pt x="16" y="23"/>
                  </a:cubicBezTo>
                  <a:cubicBezTo>
                    <a:pt x="17" y="21"/>
                    <a:pt x="17" y="7"/>
                    <a:pt x="16" y="6"/>
                  </a:cubicBezTo>
                  <a:cubicBezTo>
                    <a:pt x="16" y="4"/>
                    <a:pt x="6" y="0"/>
                    <a:pt x="3" y="5"/>
                  </a:cubicBezTo>
                  <a:cubicBezTo>
                    <a:pt x="0" y="10"/>
                    <a:pt x="3" y="17"/>
                    <a:pt x="3" y="17"/>
                  </a:cubicBezTo>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36">
              <a:extLst>
                <a:ext uri="{FF2B5EF4-FFF2-40B4-BE49-F238E27FC236}">
                  <a16:creationId xmlns:a16="http://schemas.microsoft.com/office/drawing/2014/main" id="{FD31E8BF-7842-38B7-2869-848CAF0AEA4A}"/>
                </a:ext>
              </a:extLst>
            </p:cNvPr>
            <p:cNvSpPr>
              <a:spLocks/>
            </p:cNvSpPr>
            <p:nvPr/>
          </p:nvSpPr>
          <p:spPr bwMode="auto">
            <a:xfrm>
              <a:off x="6008501" y="2651291"/>
              <a:ext cx="63230" cy="33721"/>
            </a:xfrm>
            <a:custGeom>
              <a:avLst/>
              <a:gdLst>
                <a:gd name="T0" fmla="*/ 0 w 4"/>
                <a:gd name="T1" fmla="*/ 0 h 2"/>
                <a:gd name="T2" fmla="*/ 4 w 4"/>
                <a:gd name="T3" fmla="*/ 0 h 2"/>
                <a:gd name="T4" fmla="*/ 4 w 4"/>
                <a:gd name="T5" fmla="*/ 2 h 2"/>
                <a:gd name="T6" fmla="*/ 0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4" y="0"/>
                    <a:pt x="4" y="0"/>
                  </a:cubicBezTo>
                  <a:cubicBezTo>
                    <a:pt x="4" y="2"/>
                    <a:pt x="4" y="2"/>
                    <a:pt x="4" y="2"/>
                  </a:cubicBezTo>
                  <a:cubicBezTo>
                    <a:pt x="0" y="1"/>
                    <a:pt x="0" y="1"/>
                    <a:pt x="0" y="1"/>
                  </a:cubicBezTo>
                  <a:lnTo>
                    <a:pt x="0" y="0"/>
                  </a:lnTo>
                  <a:close/>
                </a:path>
              </a:pathLst>
            </a:custGeom>
            <a:solidFill>
              <a:srgbClr val="9F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37">
              <a:extLst>
                <a:ext uri="{FF2B5EF4-FFF2-40B4-BE49-F238E27FC236}">
                  <a16:creationId xmlns:a16="http://schemas.microsoft.com/office/drawing/2014/main" id="{DED4F91C-0510-E4A8-B043-17209D75BB4A}"/>
                </a:ext>
              </a:extLst>
            </p:cNvPr>
            <p:cNvSpPr>
              <a:spLocks/>
            </p:cNvSpPr>
            <p:nvPr/>
          </p:nvSpPr>
          <p:spPr bwMode="auto">
            <a:xfrm>
              <a:off x="6105453" y="2651291"/>
              <a:ext cx="84305" cy="33721"/>
            </a:xfrm>
            <a:custGeom>
              <a:avLst/>
              <a:gdLst>
                <a:gd name="T0" fmla="*/ 5 w 5"/>
                <a:gd name="T1" fmla="*/ 1 h 2"/>
                <a:gd name="T2" fmla="*/ 1 w 5"/>
                <a:gd name="T3" fmla="*/ 0 h 2"/>
                <a:gd name="T4" fmla="*/ 1 w 5"/>
                <a:gd name="T5" fmla="*/ 2 h 2"/>
                <a:gd name="T6" fmla="*/ 5 w 5"/>
                <a:gd name="T7" fmla="*/ 2 h 2"/>
                <a:gd name="T8" fmla="*/ 5 w 5"/>
                <a:gd name="T9" fmla="*/ 1 h 2"/>
              </a:gdLst>
              <a:ahLst/>
              <a:cxnLst>
                <a:cxn ang="0">
                  <a:pos x="T0" y="T1"/>
                </a:cxn>
                <a:cxn ang="0">
                  <a:pos x="T2" y="T3"/>
                </a:cxn>
                <a:cxn ang="0">
                  <a:pos x="T4" y="T5"/>
                </a:cxn>
                <a:cxn ang="0">
                  <a:pos x="T6" y="T7"/>
                </a:cxn>
                <a:cxn ang="0">
                  <a:pos x="T8" y="T9"/>
                </a:cxn>
              </a:cxnLst>
              <a:rect l="0" t="0" r="r" b="b"/>
              <a:pathLst>
                <a:path w="5" h="2">
                  <a:moveTo>
                    <a:pt x="5" y="1"/>
                  </a:moveTo>
                  <a:cubicBezTo>
                    <a:pt x="5" y="1"/>
                    <a:pt x="1" y="0"/>
                    <a:pt x="1" y="0"/>
                  </a:cubicBezTo>
                  <a:cubicBezTo>
                    <a:pt x="1" y="0"/>
                    <a:pt x="0" y="1"/>
                    <a:pt x="1" y="2"/>
                  </a:cubicBezTo>
                  <a:cubicBezTo>
                    <a:pt x="5" y="2"/>
                    <a:pt x="5" y="2"/>
                    <a:pt x="5" y="2"/>
                  </a:cubicBezTo>
                  <a:lnTo>
                    <a:pt x="5" y="1"/>
                  </a:lnTo>
                  <a:close/>
                </a:path>
              </a:pathLst>
            </a:custGeom>
            <a:solidFill>
              <a:srgbClr val="9F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138">
              <a:extLst>
                <a:ext uri="{FF2B5EF4-FFF2-40B4-BE49-F238E27FC236}">
                  <a16:creationId xmlns:a16="http://schemas.microsoft.com/office/drawing/2014/main" id="{CAF2F8F4-432F-EB22-4409-F5DD41D82407}"/>
                </a:ext>
              </a:extLst>
            </p:cNvPr>
            <p:cNvSpPr>
              <a:spLocks/>
            </p:cNvSpPr>
            <p:nvPr/>
          </p:nvSpPr>
          <p:spPr bwMode="auto">
            <a:xfrm>
              <a:off x="6042223" y="2701873"/>
              <a:ext cx="29508" cy="50583"/>
            </a:xfrm>
            <a:custGeom>
              <a:avLst/>
              <a:gdLst>
                <a:gd name="T0" fmla="*/ 0 w 2"/>
                <a:gd name="T1" fmla="*/ 2 h 3"/>
                <a:gd name="T2" fmla="*/ 1 w 2"/>
                <a:gd name="T3" fmla="*/ 3 h 3"/>
                <a:gd name="T4" fmla="*/ 2 w 2"/>
                <a:gd name="T5" fmla="*/ 1 h 3"/>
                <a:gd name="T6" fmla="*/ 1 w 2"/>
                <a:gd name="T7" fmla="*/ 0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3"/>
                    <a:pt x="1" y="3"/>
                    <a:pt x="1" y="3"/>
                  </a:cubicBezTo>
                  <a:cubicBezTo>
                    <a:pt x="2" y="3"/>
                    <a:pt x="2" y="2"/>
                    <a:pt x="2" y="1"/>
                  </a:cubicBezTo>
                  <a:cubicBezTo>
                    <a:pt x="2" y="0"/>
                    <a:pt x="1" y="0"/>
                    <a:pt x="1" y="0"/>
                  </a:cubicBezTo>
                  <a:cubicBezTo>
                    <a:pt x="0" y="0"/>
                    <a:pt x="0" y="1"/>
                    <a:pt x="0" y="2"/>
                  </a:cubicBezTo>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139">
              <a:extLst>
                <a:ext uri="{FF2B5EF4-FFF2-40B4-BE49-F238E27FC236}">
                  <a16:creationId xmlns:a16="http://schemas.microsoft.com/office/drawing/2014/main" id="{7783677B-F96F-031B-66D6-C128EF3816C1}"/>
                </a:ext>
              </a:extLst>
            </p:cNvPr>
            <p:cNvSpPr>
              <a:spLocks/>
            </p:cNvSpPr>
            <p:nvPr/>
          </p:nvSpPr>
          <p:spPr bwMode="auto">
            <a:xfrm>
              <a:off x="6139174" y="2701873"/>
              <a:ext cx="16862" cy="50583"/>
            </a:xfrm>
            <a:custGeom>
              <a:avLst/>
              <a:gdLst>
                <a:gd name="T0" fmla="*/ 0 w 1"/>
                <a:gd name="T1" fmla="*/ 2 h 3"/>
                <a:gd name="T2" fmla="*/ 1 w 1"/>
                <a:gd name="T3" fmla="*/ 3 h 3"/>
                <a:gd name="T4" fmla="*/ 1 w 1"/>
                <a:gd name="T5" fmla="*/ 2 h 3"/>
                <a:gd name="T6" fmla="*/ 0 w 1"/>
                <a:gd name="T7" fmla="*/ 0 h 3"/>
                <a:gd name="T8" fmla="*/ 0 w 1"/>
                <a:gd name="T9" fmla="*/ 2 h 3"/>
              </a:gdLst>
              <a:ahLst/>
              <a:cxnLst>
                <a:cxn ang="0">
                  <a:pos x="T0" y="T1"/>
                </a:cxn>
                <a:cxn ang="0">
                  <a:pos x="T2" y="T3"/>
                </a:cxn>
                <a:cxn ang="0">
                  <a:pos x="T4" y="T5"/>
                </a:cxn>
                <a:cxn ang="0">
                  <a:pos x="T6" y="T7"/>
                </a:cxn>
                <a:cxn ang="0">
                  <a:pos x="T8" y="T9"/>
                </a:cxn>
              </a:cxnLst>
              <a:rect l="0" t="0" r="r" b="b"/>
              <a:pathLst>
                <a:path w="1" h="3">
                  <a:moveTo>
                    <a:pt x="0" y="2"/>
                  </a:moveTo>
                  <a:cubicBezTo>
                    <a:pt x="0" y="3"/>
                    <a:pt x="0" y="3"/>
                    <a:pt x="1" y="3"/>
                  </a:cubicBezTo>
                  <a:cubicBezTo>
                    <a:pt x="1" y="3"/>
                    <a:pt x="1" y="3"/>
                    <a:pt x="1" y="2"/>
                  </a:cubicBezTo>
                  <a:cubicBezTo>
                    <a:pt x="1" y="1"/>
                    <a:pt x="1" y="0"/>
                    <a:pt x="0" y="0"/>
                  </a:cubicBezTo>
                  <a:cubicBezTo>
                    <a:pt x="0" y="0"/>
                    <a:pt x="0" y="1"/>
                    <a:pt x="0" y="2"/>
                  </a:cubicBezTo>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40">
              <a:extLst>
                <a:ext uri="{FF2B5EF4-FFF2-40B4-BE49-F238E27FC236}">
                  <a16:creationId xmlns:a16="http://schemas.microsoft.com/office/drawing/2014/main" id="{2CC1CDD8-2E7F-9EFD-817C-AF4C16697355}"/>
                </a:ext>
              </a:extLst>
            </p:cNvPr>
            <p:cNvSpPr>
              <a:spLocks/>
            </p:cNvSpPr>
            <p:nvPr/>
          </p:nvSpPr>
          <p:spPr bwMode="auto">
            <a:xfrm>
              <a:off x="6071730" y="2849407"/>
              <a:ext cx="67443" cy="50583"/>
            </a:xfrm>
            <a:custGeom>
              <a:avLst/>
              <a:gdLst>
                <a:gd name="T0" fmla="*/ 0 w 4"/>
                <a:gd name="T1" fmla="*/ 0 h 3"/>
                <a:gd name="T2" fmla="*/ 4 w 4"/>
                <a:gd name="T3" fmla="*/ 0 h 3"/>
                <a:gd name="T4" fmla="*/ 2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0"/>
                    <a:pt x="2" y="1"/>
                    <a:pt x="4" y="0"/>
                  </a:cubicBezTo>
                  <a:cubicBezTo>
                    <a:pt x="4" y="0"/>
                    <a:pt x="4" y="2"/>
                    <a:pt x="2" y="3"/>
                  </a:cubicBezTo>
                  <a:cubicBezTo>
                    <a:pt x="1" y="3"/>
                    <a:pt x="0" y="2"/>
                    <a:pt x="0" y="0"/>
                  </a:cubicBezTo>
                  <a:close/>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141">
              <a:extLst>
                <a:ext uri="{FF2B5EF4-FFF2-40B4-BE49-F238E27FC236}">
                  <a16:creationId xmlns:a16="http://schemas.microsoft.com/office/drawing/2014/main" id="{FE59F4B2-BC71-3270-A080-46D447A105EE}"/>
                </a:ext>
              </a:extLst>
            </p:cNvPr>
            <p:cNvSpPr>
              <a:spLocks/>
            </p:cNvSpPr>
            <p:nvPr/>
          </p:nvSpPr>
          <p:spPr bwMode="auto">
            <a:xfrm>
              <a:off x="6071730" y="2849407"/>
              <a:ext cx="67443" cy="33721"/>
            </a:xfrm>
            <a:custGeom>
              <a:avLst/>
              <a:gdLst>
                <a:gd name="T0" fmla="*/ 4 w 4"/>
                <a:gd name="T1" fmla="*/ 0 h 2"/>
                <a:gd name="T2" fmla="*/ 4 w 4"/>
                <a:gd name="T3" fmla="*/ 1 h 2"/>
                <a:gd name="T4" fmla="*/ 0 w 4"/>
                <a:gd name="T5" fmla="*/ 1 h 2"/>
                <a:gd name="T6" fmla="*/ 0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1"/>
                  </a:cubicBezTo>
                  <a:cubicBezTo>
                    <a:pt x="3" y="1"/>
                    <a:pt x="1" y="2"/>
                    <a:pt x="0" y="1"/>
                  </a:cubicBezTo>
                  <a:cubicBezTo>
                    <a:pt x="0" y="1"/>
                    <a:pt x="0" y="1"/>
                    <a:pt x="0" y="0"/>
                  </a:cubicBezTo>
                  <a:cubicBezTo>
                    <a:pt x="0" y="0"/>
                    <a:pt x="2" y="1"/>
                    <a:pt x="4" y="0"/>
                  </a:cubicBezTo>
                  <a:close/>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42">
              <a:extLst>
                <a:ext uri="{FF2B5EF4-FFF2-40B4-BE49-F238E27FC236}">
                  <a16:creationId xmlns:a16="http://schemas.microsoft.com/office/drawing/2014/main" id="{0AD7FE62-B063-541B-9036-73A73175CD2C}"/>
                </a:ext>
              </a:extLst>
            </p:cNvPr>
            <p:cNvSpPr>
              <a:spLocks/>
            </p:cNvSpPr>
            <p:nvPr/>
          </p:nvSpPr>
          <p:spPr bwMode="auto">
            <a:xfrm>
              <a:off x="6088592" y="2752455"/>
              <a:ext cx="50583" cy="80091"/>
            </a:xfrm>
            <a:custGeom>
              <a:avLst/>
              <a:gdLst>
                <a:gd name="T0" fmla="*/ 2 w 3"/>
                <a:gd name="T1" fmla="*/ 0 h 5"/>
                <a:gd name="T2" fmla="*/ 3 w 3"/>
                <a:gd name="T3" fmla="*/ 4 h 5"/>
                <a:gd name="T4" fmla="*/ 0 w 3"/>
                <a:gd name="T5" fmla="*/ 4 h 5"/>
                <a:gd name="T6" fmla="*/ 2 w 3"/>
                <a:gd name="T7" fmla="*/ 0 h 5"/>
              </a:gdLst>
              <a:ahLst/>
              <a:cxnLst>
                <a:cxn ang="0">
                  <a:pos x="T0" y="T1"/>
                </a:cxn>
                <a:cxn ang="0">
                  <a:pos x="T2" y="T3"/>
                </a:cxn>
                <a:cxn ang="0">
                  <a:pos x="T4" y="T5"/>
                </a:cxn>
                <a:cxn ang="0">
                  <a:pos x="T6" y="T7"/>
                </a:cxn>
              </a:cxnLst>
              <a:rect l="0" t="0" r="r" b="b"/>
              <a:pathLst>
                <a:path w="3" h="5">
                  <a:moveTo>
                    <a:pt x="2" y="0"/>
                  </a:moveTo>
                  <a:cubicBezTo>
                    <a:pt x="2" y="0"/>
                    <a:pt x="3" y="3"/>
                    <a:pt x="3" y="4"/>
                  </a:cubicBezTo>
                  <a:cubicBezTo>
                    <a:pt x="2" y="5"/>
                    <a:pt x="0" y="4"/>
                    <a:pt x="0" y="4"/>
                  </a:cubicBezTo>
                  <a:cubicBezTo>
                    <a:pt x="2" y="0"/>
                    <a:pt x="2" y="0"/>
                    <a:pt x="2" y="0"/>
                  </a:cubicBezTo>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43">
              <a:extLst>
                <a:ext uri="{FF2B5EF4-FFF2-40B4-BE49-F238E27FC236}">
                  <a16:creationId xmlns:a16="http://schemas.microsoft.com/office/drawing/2014/main" id="{ED89F71E-DB97-B86C-A728-647C9C79EABF}"/>
                </a:ext>
              </a:extLst>
            </p:cNvPr>
            <p:cNvSpPr>
              <a:spLocks/>
            </p:cNvSpPr>
            <p:nvPr/>
          </p:nvSpPr>
          <p:spPr bwMode="auto">
            <a:xfrm>
              <a:off x="6088592" y="2752455"/>
              <a:ext cx="50583" cy="80091"/>
            </a:xfrm>
            <a:custGeom>
              <a:avLst/>
              <a:gdLst>
                <a:gd name="T0" fmla="*/ 2 w 3"/>
                <a:gd name="T1" fmla="*/ 0 h 5"/>
                <a:gd name="T2" fmla="*/ 2 w 3"/>
                <a:gd name="T3" fmla="*/ 2 h 5"/>
                <a:gd name="T4" fmla="*/ 2 w 3"/>
                <a:gd name="T5" fmla="*/ 3 h 5"/>
                <a:gd name="T6" fmla="*/ 2 w 3"/>
                <a:gd name="T7" fmla="*/ 4 h 5"/>
                <a:gd name="T8" fmla="*/ 2 w 3"/>
                <a:gd name="T9" fmla="*/ 4 h 5"/>
                <a:gd name="T10" fmla="*/ 0 w 3"/>
                <a:gd name="T11" fmla="*/ 4 h 5"/>
                <a:gd name="T12" fmla="*/ 2 w 3"/>
                <a:gd name="T13" fmla="*/ 5 h 5"/>
                <a:gd name="T14" fmla="*/ 3 w 3"/>
                <a:gd name="T15" fmla="*/ 4 h 5"/>
                <a:gd name="T16" fmla="*/ 3 w 3"/>
                <a:gd name="T17" fmla="*/ 4 h 5"/>
                <a:gd name="T18" fmla="*/ 3 w 3"/>
                <a:gd name="T19" fmla="*/ 3 h 5"/>
                <a:gd name="T20" fmla="*/ 2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2" y="0"/>
                  </a:moveTo>
                  <a:cubicBezTo>
                    <a:pt x="2" y="1"/>
                    <a:pt x="2" y="1"/>
                    <a:pt x="2" y="2"/>
                  </a:cubicBezTo>
                  <a:cubicBezTo>
                    <a:pt x="2" y="2"/>
                    <a:pt x="2" y="3"/>
                    <a:pt x="2" y="3"/>
                  </a:cubicBezTo>
                  <a:cubicBezTo>
                    <a:pt x="2" y="4"/>
                    <a:pt x="2" y="4"/>
                    <a:pt x="2" y="4"/>
                  </a:cubicBezTo>
                  <a:cubicBezTo>
                    <a:pt x="2" y="4"/>
                    <a:pt x="2" y="4"/>
                    <a:pt x="2" y="4"/>
                  </a:cubicBezTo>
                  <a:cubicBezTo>
                    <a:pt x="1" y="4"/>
                    <a:pt x="1" y="4"/>
                    <a:pt x="0" y="4"/>
                  </a:cubicBezTo>
                  <a:cubicBezTo>
                    <a:pt x="1" y="5"/>
                    <a:pt x="1" y="5"/>
                    <a:pt x="2" y="5"/>
                  </a:cubicBezTo>
                  <a:cubicBezTo>
                    <a:pt x="3" y="4"/>
                    <a:pt x="3" y="4"/>
                    <a:pt x="3" y="4"/>
                  </a:cubicBezTo>
                  <a:cubicBezTo>
                    <a:pt x="3" y="4"/>
                    <a:pt x="3" y="4"/>
                    <a:pt x="3" y="4"/>
                  </a:cubicBezTo>
                  <a:cubicBezTo>
                    <a:pt x="3" y="3"/>
                    <a:pt x="3" y="3"/>
                    <a:pt x="3" y="3"/>
                  </a:cubicBezTo>
                  <a:cubicBezTo>
                    <a:pt x="3" y="2"/>
                    <a:pt x="2" y="1"/>
                    <a:pt x="2" y="0"/>
                  </a:cubicBezTo>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45">
              <a:extLst>
                <a:ext uri="{FF2B5EF4-FFF2-40B4-BE49-F238E27FC236}">
                  <a16:creationId xmlns:a16="http://schemas.microsoft.com/office/drawing/2014/main" id="{DE9660BA-F60C-B8DE-A7F1-5C6D113307A7}"/>
                </a:ext>
              </a:extLst>
            </p:cNvPr>
            <p:cNvSpPr>
              <a:spLocks/>
            </p:cNvSpPr>
            <p:nvPr/>
          </p:nvSpPr>
          <p:spPr bwMode="auto">
            <a:xfrm>
              <a:off x="5810387" y="2453176"/>
              <a:ext cx="429953" cy="446813"/>
            </a:xfrm>
            <a:custGeom>
              <a:avLst/>
              <a:gdLst>
                <a:gd name="T0" fmla="*/ 23 w 26"/>
                <a:gd name="T1" fmla="*/ 6 h 27"/>
                <a:gd name="T2" fmla="*/ 19 w 26"/>
                <a:gd name="T3" fmla="*/ 1 h 27"/>
                <a:gd name="T4" fmla="*/ 18 w 26"/>
                <a:gd name="T5" fmla="*/ 1 h 27"/>
                <a:gd name="T6" fmla="*/ 16 w 26"/>
                <a:gd name="T7" fmla="*/ 1 h 27"/>
                <a:gd name="T8" fmla="*/ 14 w 26"/>
                <a:gd name="T9" fmla="*/ 2 h 27"/>
                <a:gd name="T10" fmla="*/ 7 w 26"/>
                <a:gd name="T11" fmla="*/ 4 h 27"/>
                <a:gd name="T12" fmla="*/ 4 w 26"/>
                <a:gd name="T13" fmla="*/ 5 h 27"/>
                <a:gd name="T14" fmla="*/ 3 w 26"/>
                <a:gd name="T15" fmla="*/ 7 h 27"/>
                <a:gd name="T16" fmla="*/ 2 w 26"/>
                <a:gd name="T17" fmla="*/ 9 h 27"/>
                <a:gd name="T18" fmla="*/ 2 w 26"/>
                <a:gd name="T19" fmla="*/ 10 h 27"/>
                <a:gd name="T20" fmla="*/ 0 w 26"/>
                <a:gd name="T21" fmla="*/ 13 h 27"/>
                <a:gd name="T22" fmla="*/ 1 w 26"/>
                <a:gd name="T23" fmla="*/ 16 h 27"/>
                <a:gd name="T24" fmla="*/ 2 w 26"/>
                <a:gd name="T25" fmla="*/ 19 h 27"/>
                <a:gd name="T26" fmla="*/ 4 w 26"/>
                <a:gd name="T27" fmla="*/ 20 h 27"/>
                <a:gd name="T28" fmla="*/ 5 w 26"/>
                <a:gd name="T29" fmla="*/ 24 h 27"/>
                <a:gd name="T30" fmla="*/ 9 w 26"/>
                <a:gd name="T31" fmla="*/ 26 h 27"/>
                <a:gd name="T32" fmla="*/ 7 w 26"/>
                <a:gd name="T33" fmla="*/ 12 h 27"/>
                <a:gd name="T34" fmla="*/ 18 w 26"/>
                <a:gd name="T35" fmla="*/ 10 h 27"/>
                <a:gd name="T36" fmla="*/ 24 w 26"/>
                <a:gd name="T37" fmla="*/ 10 h 27"/>
                <a:gd name="T38" fmla="*/ 23 w 26"/>
                <a:gd name="T39"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27">
                  <a:moveTo>
                    <a:pt x="23" y="6"/>
                  </a:moveTo>
                  <a:cubicBezTo>
                    <a:pt x="24" y="3"/>
                    <a:pt x="23" y="0"/>
                    <a:pt x="19" y="1"/>
                  </a:cubicBezTo>
                  <a:cubicBezTo>
                    <a:pt x="19" y="1"/>
                    <a:pt x="18" y="1"/>
                    <a:pt x="18" y="1"/>
                  </a:cubicBezTo>
                  <a:cubicBezTo>
                    <a:pt x="17" y="1"/>
                    <a:pt x="17" y="1"/>
                    <a:pt x="16" y="1"/>
                  </a:cubicBezTo>
                  <a:cubicBezTo>
                    <a:pt x="15" y="1"/>
                    <a:pt x="14" y="1"/>
                    <a:pt x="14" y="2"/>
                  </a:cubicBezTo>
                  <a:cubicBezTo>
                    <a:pt x="12" y="0"/>
                    <a:pt x="7" y="1"/>
                    <a:pt x="7" y="4"/>
                  </a:cubicBezTo>
                  <a:cubicBezTo>
                    <a:pt x="6" y="3"/>
                    <a:pt x="5" y="4"/>
                    <a:pt x="4" y="5"/>
                  </a:cubicBezTo>
                  <a:cubicBezTo>
                    <a:pt x="3" y="5"/>
                    <a:pt x="3" y="6"/>
                    <a:pt x="3" y="7"/>
                  </a:cubicBezTo>
                  <a:cubicBezTo>
                    <a:pt x="3" y="7"/>
                    <a:pt x="2" y="8"/>
                    <a:pt x="2" y="9"/>
                  </a:cubicBezTo>
                  <a:cubicBezTo>
                    <a:pt x="2" y="9"/>
                    <a:pt x="2" y="10"/>
                    <a:pt x="2" y="10"/>
                  </a:cubicBezTo>
                  <a:cubicBezTo>
                    <a:pt x="1" y="11"/>
                    <a:pt x="0" y="12"/>
                    <a:pt x="0" y="13"/>
                  </a:cubicBezTo>
                  <a:cubicBezTo>
                    <a:pt x="0" y="14"/>
                    <a:pt x="0" y="16"/>
                    <a:pt x="1" y="16"/>
                  </a:cubicBezTo>
                  <a:cubicBezTo>
                    <a:pt x="1" y="17"/>
                    <a:pt x="1" y="18"/>
                    <a:pt x="2" y="19"/>
                  </a:cubicBezTo>
                  <a:cubicBezTo>
                    <a:pt x="2" y="20"/>
                    <a:pt x="3" y="21"/>
                    <a:pt x="4" y="20"/>
                  </a:cubicBezTo>
                  <a:cubicBezTo>
                    <a:pt x="3" y="21"/>
                    <a:pt x="4" y="22"/>
                    <a:pt x="5" y="24"/>
                  </a:cubicBezTo>
                  <a:cubicBezTo>
                    <a:pt x="5" y="25"/>
                    <a:pt x="8" y="27"/>
                    <a:pt x="9" y="26"/>
                  </a:cubicBezTo>
                  <a:cubicBezTo>
                    <a:pt x="9" y="24"/>
                    <a:pt x="9" y="16"/>
                    <a:pt x="7" y="12"/>
                  </a:cubicBezTo>
                  <a:cubicBezTo>
                    <a:pt x="11" y="12"/>
                    <a:pt x="14" y="11"/>
                    <a:pt x="18" y="10"/>
                  </a:cubicBezTo>
                  <a:cubicBezTo>
                    <a:pt x="20" y="11"/>
                    <a:pt x="23" y="11"/>
                    <a:pt x="24" y="10"/>
                  </a:cubicBezTo>
                  <a:cubicBezTo>
                    <a:pt x="26" y="9"/>
                    <a:pt x="25" y="6"/>
                    <a:pt x="23" y="6"/>
                  </a:cubicBezTo>
                  <a:close/>
                </a:path>
              </a:pathLst>
            </a:custGeom>
            <a:solidFill>
              <a:srgbClr val="DA75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46">
              <a:extLst>
                <a:ext uri="{FF2B5EF4-FFF2-40B4-BE49-F238E27FC236}">
                  <a16:creationId xmlns:a16="http://schemas.microsoft.com/office/drawing/2014/main" id="{8D04EC83-8C38-3F7A-F9DB-AFD99D92F6E2}"/>
                </a:ext>
              </a:extLst>
            </p:cNvPr>
            <p:cNvSpPr>
              <a:spLocks/>
            </p:cNvSpPr>
            <p:nvPr/>
          </p:nvSpPr>
          <p:spPr bwMode="auto">
            <a:xfrm>
              <a:off x="5810387" y="2566986"/>
              <a:ext cx="147535" cy="333003"/>
            </a:xfrm>
            <a:custGeom>
              <a:avLst/>
              <a:gdLst>
                <a:gd name="T0" fmla="*/ 5 w 9"/>
                <a:gd name="T1" fmla="*/ 5 h 20"/>
                <a:gd name="T2" fmla="*/ 5 w 9"/>
                <a:gd name="T3" fmla="*/ 1 h 20"/>
                <a:gd name="T4" fmla="*/ 3 w 9"/>
                <a:gd name="T5" fmla="*/ 0 h 20"/>
                <a:gd name="T6" fmla="*/ 2 w 9"/>
                <a:gd name="T7" fmla="*/ 2 h 20"/>
                <a:gd name="T8" fmla="*/ 2 w 9"/>
                <a:gd name="T9" fmla="*/ 3 h 20"/>
                <a:gd name="T10" fmla="*/ 0 w 9"/>
                <a:gd name="T11" fmla="*/ 6 h 20"/>
                <a:gd name="T12" fmla="*/ 1 w 9"/>
                <a:gd name="T13" fmla="*/ 9 h 20"/>
                <a:gd name="T14" fmla="*/ 2 w 9"/>
                <a:gd name="T15" fmla="*/ 12 h 20"/>
                <a:gd name="T16" fmla="*/ 4 w 9"/>
                <a:gd name="T17" fmla="*/ 13 h 20"/>
                <a:gd name="T18" fmla="*/ 5 w 9"/>
                <a:gd name="T19" fmla="*/ 17 h 20"/>
                <a:gd name="T20" fmla="*/ 9 w 9"/>
                <a:gd name="T21" fmla="*/ 19 h 20"/>
                <a:gd name="T22" fmla="*/ 8 w 9"/>
                <a:gd name="T23" fmla="*/ 8 h 20"/>
                <a:gd name="T24" fmla="*/ 5 w 9"/>
                <a:gd name="T25"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0">
                  <a:moveTo>
                    <a:pt x="5" y="5"/>
                  </a:moveTo>
                  <a:cubicBezTo>
                    <a:pt x="4" y="4"/>
                    <a:pt x="4" y="2"/>
                    <a:pt x="5" y="1"/>
                  </a:cubicBezTo>
                  <a:cubicBezTo>
                    <a:pt x="4" y="1"/>
                    <a:pt x="4" y="0"/>
                    <a:pt x="3" y="0"/>
                  </a:cubicBezTo>
                  <a:cubicBezTo>
                    <a:pt x="2" y="0"/>
                    <a:pt x="2" y="1"/>
                    <a:pt x="2" y="2"/>
                  </a:cubicBezTo>
                  <a:cubicBezTo>
                    <a:pt x="2" y="2"/>
                    <a:pt x="2" y="3"/>
                    <a:pt x="2" y="3"/>
                  </a:cubicBezTo>
                  <a:cubicBezTo>
                    <a:pt x="1" y="4"/>
                    <a:pt x="0" y="5"/>
                    <a:pt x="0" y="6"/>
                  </a:cubicBezTo>
                  <a:cubicBezTo>
                    <a:pt x="0" y="7"/>
                    <a:pt x="0" y="9"/>
                    <a:pt x="1" y="9"/>
                  </a:cubicBezTo>
                  <a:cubicBezTo>
                    <a:pt x="1" y="10"/>
                    <a:pt x="1" y="11"/>
                    <a:pt x="2" y="12"/>
                  </a:cubicBezTo>
                  <a:cubicBezTo>
                    <a:pt x="2" y="13"/>
                    <a:pt x="3" y="14"/>
                    <a:pt x="4" y="13"/>
                  </a:cubicBezTo>
                  <a:cubicBezTo>
                    <a:pt x="3" y="14"/>
                    <a:pt x="4" y="15"/>
                    <a:pt x="5" y="17"/>
                  </a:cubicBezTo>
                  <a:cubicBezTo>
                    <a:pt x="5" y="18"/>
                    <a:pt x="8" y="20"/>
                    <a:pt x="9" y="19"/>
                  </a:cubicBezTo>
                  <a:cubicBezTo>
                    <a:pt x="9" y="17"/>
                    <a:pt x="9" y="12"/>
                    <a:pt x="8" y="8"/>
                  </a:cubicBezTo>
                  <a:cubicBezTo>
                    <a:pt x="6" y="7"/>
                    <a:pt x="5" y="6"/>
                    <a:pt x="5" y="5"/>
                  </a:cubicBezTo>
                  <a:close/>
                </a:path>
              </a:pathLst>
            </a:custGeom>
            <a:solidFill>
              <a:srgbClr val="9F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47">
              <a:extLst>
                <a:ext uri="{FF2B5EF4-FFF2-40B4-BE49-F238E27FC236}">
                  <a16:creationId xmlns:a16="http://schemas.microsoft.com/office/drawing/2014/main" id="{555AF659-5FC1-A927-1DED-C22BD0325C50}"/>
                </a:ext>
              </a:extLst>
            </p:cNvPr>
            <p:cNvSpPr>
              <a:spLocks noEditPoints="1"/>
            </p:cNvSpPr>
            <p:nvPr/>
          </p:nvSpPr>
          <p:spPr bwMode="auto">
            <a:xfrm>
              <a:off x="6122313" y="2685012"/>
              <a:ext cx="84305" cy="80091"/>
            </a:xfrm>
            <a:custGeom>
              <a:avLst/>
              <a:gdLst>
                <a:gd name="T0" fmla="*/ 5 w 5"/>
                <a:gd name="T1" fmla="*/ 2 h 5"/>
                <a:gd name="T2" fmla="*/ 2 w 5"/>
                <a:gd name="T3" fmla="*/ 0 h 5"/>
                <a:gd name="T4" fmla="*/ 0 w 5"/>
                <a:gd name="T5" fmla="*/ 2 h 5"/>
                <a:gd name="T6" fmla="*/ 2 w 5"/>
                <a:gd name="T7" fmla="*/ 5 h 5"/>
                <a:gd name="T8" fmla="*/ 5 w 5"/>
                <a:gd name="T9" fmla="*/ 2 h 5"/>
                <a:gd name="T10" fmla="*/ 4 w 5"/>
                <a:gd name="T11" fmla="*/ 2 h 5"/>
                <a:gd name="T12" fmla="*/ 2 w 5"/>
                <a:gd name="T13" fmla="*/ 5 h 5"/>
                <a:gd name="T14" fmla="*/ 0 w 5"/>
                <a:gd name="T15" fmla="*/ 2 h 5"/>
                <a:gd name="T16" fmla="*/ 2 w 5"/>
                <a:gd name="T17" fmla="*/ 1 h 5"/>
                <a:gd name="T18" fmla="*/ 4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2"/>
                  </a:moveTo>
                  <a:cubicBezTo>
                    <a:pt x="5" y="1"/>
                    <a:pt x="4" y="0"/>
                    <a:pt x="2" y="0"/>
                  </a:cubicBezTo>
                  <a:cubicBezTo>
                    <a:pt x="1" y="0"/>
                    <a:pt x="0" y="1"/>
                    <a:pt x="0" y="2"/>
                  </a:cubicBezTo>
                  <a:cubicBezTo>
                    <a:pt x="0" y="4"/>
                    <a:pt x="1" y="5"/>
                    <a:pt x="2" y="5"/>
                  </a:cubicBezTo>
                  <a:cubicBezTo>
                    <a:pt x="4" y="5"/>
                    <a:pt x="5" y="4"/>
                    <a:pt x="5" y="2"/>
                  </a:cubicBezTo>
                  <a:moveTo>
                    <a:pt x="4" y="2"/>
                  </a:moveTo>
                  <a:cubicBezTo>
                    <a:pt x="4" y="4"/>
                    <a:pt x="3" y="5"/>
                    <a:pt x="2" y="5"/>
                  </a:cubicBezTo>
                  <a:cubicBezTo>
                    <a:pt x="1" y="5"/>
                    <a:pt x="0" y="4"/>
                    <a:pt x="0" y="2"/>
                  </a:cubicBezTo>
                  <a:cubicBezTo>
                    <a:pt x="0" y="1"/>
                    <a:pt x="1" y="1"/>
                    <a:pt x="2" y="1"/>
                  </a:cubicBezTo>
                  <a:cubicBezTo>
                    <a:pt x="4" y="1"/>
                    <a:pt x="4" y="1"/>
                    <a:pt x="4" y="2"/>
                  </a:cubicBezTo>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148">
              <a:extLst>
                <a:ext uri="{FF2B5EF4-FFF2-40B4-BE49-F238E27FC236}">
                  <a16:creationId xmlns:a16="http://schemas.microsoft.com/office/drawing/2014/main" id="{AA6AEA46-E248-33D1-DE16-BAF8E2A85C97}"/>
                </a:ext>
              </a:extLst>
            </p:cNvPr>
            <p:cNvSpPr>
              <a:spLocks noEditPoints="1"/>
            </p:cNvSpPr>
            <p:nvPr/>
          </p:nvSpPr>
          <p:spPr bwMode="auto">
            <a:xfrm>
              <a:off x="6008501" y="2685012"/>
              <a:ext cx="96951" cy="80091"/>
            </a:xfrm>
            <a:custGeom>
              <a:avLst/>
              <a:gdLst>
                <a:gd name="T0" fmla="*/ 6 w 6"/>
                <a:gd name="T1" fmla="*/ 2 h 5"/>
                <a:gd name="T2" fmla="*/ 3 w 6"/>
                <a:gd name="T3" fmla="*/ 0 h 5"/>
                <a:gd name="T4" fmla="*/ 0 w 6"/>
                <a:gd name="T5" fmla="*/ 2 h 5"/>
                <a:gd name="T6" fmla="*/ 3 w 6"/>
                <a:gd name="T7" fmla="*/ 5 h 5"/>
                <a:gd name="T8" fmla="*/ 6 w 6"/>
                <a:gd name="T9" fmla="*/ 2 h 5"/>
                <a:gd name="T10" fmla="*/ 5 w 6"/>
                <a:gd name="T11" fmla="*/ 2 h 5"/>
                <a:gd name="T12" fmla="*/ 3 w 6"/>
                <a:gd name="T13" fmla="*/ 5 h 5"/>
                <a:gd name="T14" fmla="*/ 0 w 6"/>
                <a:gd name="T15" fmla="*/ 2 h 5"/>
                <a:gd name="T16" fmla="*/ 3 w 6"/>
                <a:gd name="T17" fmla="*/ 1 h 5"/>
                <a:gd name="T18" fmla="*/ 5 w 6"/>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6" y="2"/>
                  </a:moveTo>
                  <a:cubicBezTo>
                    <a:pt x="6" y="1"/>
                    <a:pt x="4" y="0"/>
                    <a:pt x="3" y="0"/>
                  </a:cubicBezTo>
                  <a:cubicBezTo>
                    <a:pt x="1" y="0"/>
                    <a:pt x="0" y="1"/>
                    <a:pt x="0" y="2"/>
                  </a:cubicBezTo>
                  <a:cubicBezTo>
                    <a:pt x="0" y="4"/>
                    <a:pt x="1" y="5"/>
                    <a:pt x="3" y="5"/>
                  </a:cubicBezTo>
                  <a:cubicBezTo>
                    <a:pt x="5" y="5"/>
                    <a:pt x="6" y="4"/>
                    <a:pt x="6" y="2"/>
                  </a:cubicBezTo>
                  <a:moveTo>
                    <a:pt x="5" y="2"/>
                  </a:moveTo>
                  <a:cubicBezTo>
                    <a:pt x="5" y="4"/>
                    <a:pt x="4" y="5"/>
                    <a:pt x="3" y="5"/>
                  </a:cubicBezTo>
                  <a:cubicBezTo>
                    <a:pt x="2" y="5"/>
                    <a:pt x="0" y="4"/>
                    <a:pt x="0" y="2"/>
                  </a:cubicBezTo>
                  <a:cubicBezTo>
                    <a:pt x="0" y="1"/>
                    <a:pt x="1" y="1"/>
                    <a:pt x="3" y="1"/>
                  </a:cubicBezTo>
                  <a:cubicBezTo>
                    <a:pt x="5" y="1"/>
                    <a:pt x="5" y="1"/>
                    <a:pt x="5" y="2"/>
                  </a:cubicBezTo>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149">
              <a:extLst>
                <a:ext uri="{FF2B5EF4-FFF2-40B4-BE49-F238E27FC236}">
                  <a16:creationId xmlns:a16="http://schemas.microsoft.com/office/drawing/2014/main" id="{23F170E3-FCD2-5289-CDBE-8FF8FDAF69B0}"/>
                </a:ext>
              </a:extLst>
            </p:cNvPr>
            <p:cNvSpPr>
              <a:spLocks/>
            </p:cNvSpPr>
            <p:nvPr/>
          </p:nvSpPr>
          <p:spPr bwMode="auto">
            <a:xfrm>
              <a:off x="6105453" y="2701873"/>
              <a:ext cx="16862" cy="16862"/>
            </a:xfrm>
            <a:custGeom>
              <a:avLst/>
              <a:gdLst>
                <a:gd name="T0" fmla="*/ 0 w 1"/>
                <a:gd name="T1" fmla="*/ 1 h 1"/>
                <a:gd name="T2" fmla="*/ 0 w 1"/>
                <a:gd name="T3" fmla="*/ 1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1" y="0"/>
                  </a:cubicBezTo>
                  <a:cubicBezTo>
                    <a:pt x="1" y="1"/>
                    <a:pt x="1" y="1"/>
                    <a:pt x="1" y="1"/>
                  </a:cubicBezTo>
                  <a:cubicBezTo>
                    <a:pt x="0" y="1"/>
                    <a:pt x="0" y="1"/>
                    <a:pt x="0" y="1"/>
                  </a:cubicBezTo>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150">
              <a:extLst>
                <a:ext uri="{FF2B5EF4-FFF2-40B4-BE49-F238E27FC236}">
                  <a16:creationId xmlns:a16="http://schemas.microsoft.com/office/drawing/2014/main" id="{A04E6DF6-21BF-F27F-6861-9DF8CB636A05}"/>
                </a:ext>
              </a:extLst>
            </p:cNvPr>
            <p:cNvSpPr>
              <a:spLocks/>
            </p:cNvSpPr>
            <p:nvPr/>
          </p:nvSpPr>
          <p:spPr bwMode="auto">
            <a:xfrm>
              <a:off x="5873615" y="2718734"/>
              <a:ext cx="134888" cy="96951"/>
            </a:xfrm>
            <a:custGeom>
              <a:avLst/>
              <a:gdLst>
                <a:gd name="T0" fmla="*/ 1 w 8"/>
                <a:gd name="T1" fmla="*/ 6 h 6"/>
                <a:gd name="T2" fmla="*/ 1 w 8"/>
                <a:gd name="T3" fmla="*/ 3 h 6"/>
                <a:gd name="T4" fmla="*/ 8 w 8"/>
                <a:gd name="T5" fmla="*/ 0 h 6"/>
                <a:gd name="T6" fmla="*/ 8 w 8"/>
                <a:gd name="T7" fmla="*/ 1 h 6"/>
                <a:gd name="T8" fmla="*/ 1 w 8"/>
                <a:gd name="T9" fmla="*/ 3 h 6"/>
                <a:gd name="T10" fmla="*/ 1 w 8"/>
                <a:gd name="T11" fmla="*/ 5 h 6"/>
                <a:gd name="T12" fmla="*/ 1 w 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1" y="6"/>
                  </a:moveTo>
                  <a:cubicBezTo>
                    <a:pt x="1" y="5"/>
                    <a:pt x="0" y="4"/>
                    <a:pt x="1" y="3"/>
                  </a:cubicBezTo>
                  <a:cubicBezTo>
                    <a:pt x="1" y="3"/>
                    <a:pt x="7" y="1"/>
                    <a:pt x="8" y="0"/>
                  </a:cubicBezTo>
                  <a:cubicBezTo>
                    <a:pt x="8" y="1"/>
                    <a:pt x="8" y="1"/>
                    <a:pt x="8" y="1"/>
                  </a:cubicBezTo>
                  <a:cubicBezTo>
                    <a:pt x="6" y="2"/>
                    <a:pt x="1" y="3"/>
                    <a:pt x="1" y="3"/>
                  </a:cubicBezTo>
                  <a:cubicBezTo>
                    <a:pt x="0" y="4"/>
                    <a:pt x="1" y="5"/>
                    <a:pt x="1" y="5"/>
                  </a:cubicBezTo>
                  <a:cubicBezTo>
                    <a:pt x="1" y="6"/>
                    <a:pt x="1" y="6"/>
                    <a:pt x="1" y="6"/>
                  </a:cubicBezTo>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151">
              <a:extLst>
                <a:ext uri="{FF2B5EF4-FFF2-40B4-BE49-F238E27FC236}">
                  <a16:creationId xmlns:a16="http://schemas.microsoft.com/office/drawing/2014/main" id="{61B78232-89A5-FA04-A3A4-9B980D3DA1F1}"/>
                </a:ext>
              </a:extLst>
            </p:cNvPr>
            <p:cNvSpPr>
              <a:spLocks/>
            </p:cNvSpPr>
            <p:nvPr/>
          </p:nvSpPr>
          <p:spPr bwMode="auto">
            <a:xfrm>
              <a:off x="5873615" y="2718734"/>
              <a:ext cx="101165" cy="113812"/>
            </a:xfrm>
            <a:custGeom>
              <a:avLst/>
              <a:gdLst>
                <a:gd name="T0" fmla="*/ 4 w 6"/>
                <a:gd name="T1" fmla="*/ 2 h 7"/>
                <a:gd name="T2" fmla="*/ 1 w 6"/>
                <a:gd name="T3" fmla="*/ 2 h 7"/>
                <a:gd name="T4" fmla="*/ 5 w 6"/>
                <a:gd name="T5" fmla="*/ 5 h 7"/>
                <a:gd name="T6" fmla="*/ 4 w 6"/>
                <a:gd name="T7" fmla="*/ 2 h 7"/>
              </a:gdLst>
              <a:ahLst/>
              <a:cxnLst>
                <a:cxn ang="0">
                  <a:pos x="T0" y="T1"/>
                </a:cxn>
                <a:cxn ang="0">
                  <a:pos x="T2" y="T3"/>
                </a:cxn>
                <a:cxn ang="0">
                  <a:pos x="T4" y="T5"/>
                </a:cxn>
                <a:cxn ang="0">
                  <a:pos x="T6" y="T7"/>
                </a:cxn>
              </a:cxnLst>
              <a:rect l="0" t="0" r="r" b="b"/>
              <a:pathLst>
                <a:path w="6" h="7">
                  <a:moveTo>
                    <a:pt x="4" y="2"/>
                  </a:moveTo>
                  <a:cubicBezTo>
                    <a:pt x="4" y="1"/>
                    <a:pt x="1" y="0"/>
                    <a:pt x="1" y="2"/>
                  </a:cubicBezTo>
                  <a:cubicBezTo>
                    <a:pt x="0" y="3"/>
                    <a:pt x="2" y="7"/>
                    <a:pt x="5" y="5"/>
                  </a:cubicBezTo>
                  <a:cubicBezTo>
                    <a:pt x="6" y="5"/>
                    <a:pt x="5" y="3"/>
                    <a:pt x="4" y="2"/>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152">
              <a:extLst>
                <a:ext uri="{FF2B5EF4-FFF2-40B4-BE49-F238E27FC236}">
                  <a16:creationId xmlns:a16="http://schemas.microsoft.com/office/drawing/2014/main" id="{C628572D-EDEE-8F56-19CC-210726670366}"/>
                </a:ext>
              </a:extLst>
            </p:cNvPr>
            <p:cNvSpPr>
              <a:spLocks/>
            </p:cNvSpPr>
            <p:nvPr/>
          </p:nvSpPr>
          <p:spPr bwMode="auto">
            <a:xfrm>
              <a:off x="5890475" y="2752455"/>
              <a:ext cx="50583" cy="46368"/>
            </a:xfrm>
            <a:custGeom>
              <a:avLst/>
              <a:gdLst>
                <a:gd name="T0" fmla="*/ 3 w 3"/>
                <a:gd name="T1" fmla="*/ 1 h 3"/>
                <a:gd name="T2" fmla="*/ 1 w 3"/>
                <a:gd name="T3" fmla="*/ 0 h 3"/>
                <a:gd name="T4" fmla="*/ 2 w 3"/>
                <a:gd name="T5" fmla="*/ 3 h 3"/>
                <a:gd name="T6" fmla="*/ 2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1" y="0"/>
                    <a:pt x="1" y="0"/>
                  </a:cubicBezTo>
                  <a:cubicBezTo>
                    <a:pt x="0" y="2"/>
                    <a:pt x="2" y="3"/>
                    <a:pt x="2" y="3"/>
                  </a:cubicBezTo>
                  <a:cubicBezTo>
                    <a:pt x="2" y="3"/>
                    <a:pt x="2" y="2"/>
                    <a:pt x="2" y="1"/>
                  </a:cubicBezTo>
                  <a:cubicBezTo>
                    <a:pt x="2" y="1"/>
                    <a:pt x="3" y="1"/>
                    <a:pt x="3" y="1"/>
                  </a:cubicBezTo>
                  <a:close/>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56">
              <a:extLst>
                <a:ext uri="{FF2B5EF4-FFF2-40B4-BE49-F238E27FC236}">
                  <a16:creationId xmlns:a16="http://schemas.microsoft.com/office/drawing/2014/main" id="{33C3B9E4-1E72-7387-2B50-D0EA9CA87D8E}"/>
                </a:ext>
              </a:extLst>
            </p:cNvPr>
            <p:cNvSpPr>
              <a:spLocks/>
            </p:cNvSpPr>
            <p:nvPr/>
          </p:nvSpPr>
          <p:spPr bwMode="auto">
            <a:xfrm>
              <a:off x="5957918" y="2883129"/>
              <a:ext cx="181256" cy="101165"/>
            </a:xfrm>
            <a:custGeom>
              <a:avLst/>
              <a:gdLst>
                <a:gd name="T0" fmla="*/ 11 w 11"/>
                <a:gd name="T1" fmla="*/ 0 h 6"/>
                <a:gd name="T2" fmla="*/ 11 w 11"/>
                <a:gd name="T3" fmla="*/ 0 h 6"/>
                <a:gd name="T4" fmla="*/ 11 w 11"/>
                <a:gd name="T5" fmla="*/ 2 h 6"/>
                <a:gd name="T6" fmla="*/ 10 w 11"/>
                <a:gd name="T7" fmla="*/ 4 h 6"/>
                <a:gd name="T8" fmla="*/ 3 w 11"/>
                <a:gd name="T9" fmla="*/ 5 h 6"/>
                <a:gd name="T10" fmla="*/ 0 w 11"/>
                <a:gd name="T11" fmla="*/ 4 h 6"/>
                <a:gd name="T12" fmla="*/ 1 w 11"/>
                <a:gd name="T13" fmla="*/ 0 h 6"/>
                <a:gd name="T14" fmla="*/ 1 w 11"/>
                <a:gd name="T15" fmla="*/ 0 h 6"/>
                <a:gd name="T16" fmla="*/ 1 w 11"/>
                <a:gd name="T17" fmla="*/ 0 h 6"/>
                <a:gd name="T18" fmla="*/ 11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1" y="0"/>
                  </a:moveTo>
                  <a:cubicBezTo>
                    <a:pt x="11" y="0"/>
                    <a:pt x="11" y="0"/>
                    <a:pt x="11" y="0"/>
                  </a:cubicBezTo>
                  <a:cubicBezTo>
                    <a:pt x="11" y="1"/>
                    <a:pt x="11" y="2"/>
                    <a:pt x="11" y="2"/>
                  </a:cubicBezTo>
                  <a:cubicBezTo>
                    <a:pt x="10" y="3"/>
                    <a:pt x="10" y="4"/>
                    <a:pt x="10" y="4"/>
                  </a:cubicBezTo>
                  <a:cubicBezTo>
                    <a:pt x="8" y="5"/>
                    <a:pt x="5" y="6"/>
                    <a:pt x="3" y="5"/>
                  </a:cubicBezTo>
                  <a:cubicBezTo>
                    <a:pt x="2" y="5"/>
                    <a:pt x="1" y="4"/>
                    <a:pt x="0" y="4"/>
                  </a:cubicBezTo>
                  <a:cubicBezTo>
                    <a:pt x="1" y="2"/>
                    <a:pt x="1" y="0"/>
                    <a:pt x="1" y="0"/>
                  </a:cubicBezTo>
                  <a:cubicBezTo>
                    <a:pt x="1" y="0"/>
                    <a:pt x="1" y="0"/>
                    <a:pt x="1" y="0"/>
                  </a:cubicBezTo>
                  <a:cubicBezTo>
                    <a:pt x="1" y="0"/>
                    <a:pt x="1" y="0"/>
                    <a:pt x="1" y="0"/>
                  </a:cubicBezTo>
                  <a:lnTo>
                    <a:pt x="11" y="0"/>
                  </a:lnTo>
                  <a:close/>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58">
              <a:extLst>
                <a:ext uri="{FF2B5EF4-FFF2-40B4-BE49-F238E27FC236}">
                  <a16:creationId xmlns:a16="http://schemas.microsoft.com/office/drawing/2014/main" id="{74AE5599-59EC-9E54-C4AE-C362EDD991F7}"/>
                </a:ext>
              </a:extLst>
            </p:cNvPr>
            <p:cNvSpPr>
              <a:spLocks/>
            </p:cNvSpPr>
            <p:nvPr/>
          </p:nvSpPr>
          <p:spPr bwMode="auto">
            <a:xfrm>
              <a:off x="5890475" y="2533264"/>
              <a:ext cx="282421" cy="417308"/>
            </a:xfrm>
            <a:custGeom>
              <a:avLst/>
              <a:gdLst>
                <a:gd name="T0" fmla="*/ 3 w 17"/>
                <a:gd name="T1" fmla="*/ 17 h 25"/>
                <a:gd name="T2" fmla="*/ 5 w 17"/>
                <a:gd name="T3" fmla="*/ 24 h 25"/>
                <a:gd name="T4" fmla="*/ 16 w 17"/>
                <a:gd name="T5" fmla="*/ 23 h 25"/>
                <a:gd name="T6" fmla="*/ 16 w 17"/>
                <a:gd name="T7" fmla="*/ 6 h 25"/>
                <a:gd name="T8" fmla="*/ 3 w 17"/>
                <a:gd name="T9" fmla="*/ 5 h 25"/>
                <a:gd name="T10" fmla="*/ 3 w 17"/>
                <a:gd name="T11" fmla="*/ 17 h 25"/>
              </a:gdLst>
              <a:ahLst/>
              <a:cxnLst>
                <a:cxn ang="0">
                  <a:pos x="T0" y="T1"/>
                </a:cxn>
                <a:cxn ang="0">
                  <a:pos x="T2" y="T3"/>
                </a:cxn>
                <a:cxn ang="0">
                  <a:pos x="T4" y="T5"/>
                </a:cxn>
                <a:cxn ang="0">
                  <a:pos x="T6" y="T7"/>
                </a:cxn>
                <a:cxn ang="0">
                  <a:pos x="T8" y="T9"/>
                </a:cxn>
                <a:cxn ang="0">
                  <a:pos x="T10" y="T11"/>
                </a:cxn>
              </a:cxnLst>
              <a:rect l="0" t="0" r="r" b="b"/>
              <a:pathLst>
                <a:path w="17" h="25">
                  <a:moveTo>
                    <a:pt x="3" y="17"/>
                  </a:moveTo>
                  <a:cubicBezTo>
                    <a:pt x="3" y="17"/>
                    <a:pt x="3" y="23"/>
                    <a:pt x="5" y="24"/>
                  </a:cubicBezTo>
                  <a:cubicBezTo>
                    <a:pt x="7" y="25"/>
                    <a:pt x="14" y="25"/>
                    <a:pt x="16" y="23"/>
                  </a:cubicBezTo>
                  <a:cubicBezTo>
                    <a:pt x="17" y="21"/>
                    <a:pt x="17" y="7"/>
                    <a:pt x="16" y="6"/>
                  </a:cubicBezTo>
                  <a:cubicBezTo>
                    <a:pt x="16" y="4"/>
                    <a:pt x="6" y="0"/>
                    <a:pt x="3" y="5"/>
                  </a:cubicBezTo>
                  <a:cubicBezTo>
                    <a:pt x="0" y="10"/>
                    <a:pt x="3" y="17"/>
                    <a:pt x="3" y="17"/>
                  </a:cubicBezTo>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59">
              <a:extLst>
                <a:ext uri="{FF2B5EF4-FFF2-40B4-BE49-F238E27FC236}">
                  <a16:creationId xmlns:a16="http://schemas.microsoft.com/office/drawing/2014/main" id="{2F0F3BC5-9F2A-1168-2F7E-75582F90BEE6}"/>
                </a:ext>
              </a:extLst>
            </p:cNvPr>
            <p:cNvSpPr>
              <a:spLocks/>
            </p:cNvSpPr>
            <p:nvPr/>
          </p:nvSpPr>
          <p:spPr bwMode="auto">
            <a:xfrm>
              <a:off x="6008501" y="2651291"/>
              <a:ext cx="63230" cy="33721"/>
            </a:xfrm>
            <a:custGeom>
              <a:avLst/>
              <a:gdLst>
                <a:gd name="T0" fmla="*/ 0 w 4"/>
                <a:gd name="T1" fmla="*/ 0 h 2"/>
                <a:gd name="T2" fmla="*/ 4 w 4"/>
                <a:gd name="T3" fmla="*/ 0 h 2"/>
                <a:gd name="T4" fmla="*/ 4 w 4"/>
                <a:gd name="T5" fmla="*/ 2 h 2"/>
                <a:gd name="T6" fmla="*/ 0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4" y="0"/>
                    <a:pt x="4" y="0"/>
                  </a:cubicBezTo>
                  <a:cubicBezTo>
                    <a:pt x="4" y="2"/>
                    <a:pt x="4" y="2"/>
                    <a:pt x="4" y="2"/>
                  </a:cubicBezTo>
                  <a:cubicBezTo>
                    <a:pt x="0" y="1"/>
                    <a:pt x="0" y="1"/>
                    <a:pt x="0" y="1"/>
                  </a:cubicBez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60">
              <a:extLst>
                <a:ext uri="{FF2B5EF4-FFF2-40B4-BE49-F238E27FC236}">
                  <a16:creationId xmlns:a16="http://schemas.microsoft.com/office/drawing/2014/main" id="{BBA00B23-F96D-DCC9-45C4-4A65C2FDE304}"/>
                </a:ext>
              </a:extLst>
            </p:cNvPr>
            <p:cNvSpPr>
              <a:spLocks/>
            </p:cNvSpPr>
            <p:nvPr/>
          </p:nvSpPr>
          <p:spPr bwMode="auto">
            <a:xfrm>
              <a:off x="6105453" y="2651291"/>
              <a:ext cx="84305" cy="33721"/>
            </a:xfrm>
            <a:custGeom>
              <a:avLst/>
              <a:gdLst>
                <a:gd name="T0" fmla="*/ 5 w 5"/>
                <a:gd name="T1" fmla="*/ 1 h 2"/>
                <a:gd name="T2" fmla="*/ 1 w 5"/>
                <a:gd name="T3" fmla="*/ 0 h 2"/>
                <a:gd name="T4" fmla="*/ 1 w 5"/>
                <a:gd name="T5" fmla="*/ 2 h 2"/>
                <a:gd name="T6" fmla="*/ 5 w 5"/>
                <a:gd name="T7" fmla="*/ 2 h 2"/>
                <a:gd name="T8" fmla="*/ 5 w 5"/>
                <a:gd name="T9" fmla="*/ 1 h 2"/>
              </a:gdLst>
              <a:ahLst/>
              <a:cxnLst>
                <a:cxn ang="0">
                  <a:pos x="T0" y="T1"/>
                </a:cxn>
                <a:cxn ang="0">
                  <a:pos x="T2" y="T3"/>
                </a:cxn>
                <a:cxn ang="0">
                  <a:pos x="T4" y="T5"/>
                </a:cxn>
                <a:cxn ang="0">
                  <a:pos x="T6" y="T7"/>
                </a:cxn>
                <a:cxn ang="0">
                  <a:pos x="T8" y="T9"/>
                </a:cxn>
              </a:cxnLst>
              <a:rect l="0" t="0" r="r" b="b"/>
              <a:pathLst>
                <a:path w="5" h="2">
                  <a:moveTo>
                    <a:pt x="5" y="1"/>
                  </a:moveTo>
                  <a:cubicBezTo>
                    <a:pt x="5" y="1"/>
                    <a:pt x="1" y="0"/>
                    <a:pt x="1" y="0"/>
                  </a:cubicBezTo>
                  <a:cubicBezTo>
                    <a:pt x="1" y="0"/>
                    <a:pt x="0" y="1"/>
                    <a:pt x="1" y="2"/>
                  </a:cubicBezTo>
                  <a:cubicBezTo>
                    <a:pt x="5" y="2"/>
                    <a:pt x="5" y="2"/>
                    <a:pt x="5" y="2"/>
                  </a:cubicBezTo>
                  <a:lnTo>
                    <a:pt x="5" y="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161">
              <a:extLst>
                <a:ext uri="{FF2B5EF4-FFF2-40B4-BE49-F238E27FC236}">
                  <a16:creationId xmlns:a16="http://schemas.microsoft.com/office/drawing/2014/main" id="{95708F9C-2B69-BE1B-06C6-D7587844F05C}"/>
                </a:ext>
              </a:extLst>
            </p:cNvPr>
            <p:cNvSpPr>
              <a:spLocks/>
            </p:cNvSpPr>
            <p:nvPr/>
          </p:nvSpPr>
          <p:spPr bwMode="auto">
            <a:xfrm>
              <a:off x="6042223" y="2701873"/>
              <a:ext cx="29508" cy="50583"/>
            </a:xfrm>
            <a:custGeom>
              <a:avLst/>
              <a:gdLst>
                <a:gd name="T0" fmla="*/ 0 w 2"/>
                <a:gd name="T1" fmla="*/ 2 h 3"/>
                <a:gd name="T2" fmla="*/ 1 w 2"/>
                <a:gd name="T3" fmla="*/ 3 h 3"/>
                <a:gd name="T4" fmla="*/ 2 w 2"/>
                <a:gd name="T5" fmla="*/ 1 h 3"/>
                <a:gd name="T6" fmla="*/ 1 w 2"/>
                <a:gd name="T7" fmla="*/ 0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3"/>
                    <a:pt x="1" y="3"/>
                    <a:pt x="1" y="3"/>
                  </a:cubicBezTo>
                  <a:cubicBezTo>
                    <a:pt x="2" y="3"/>
                    <a:pt x="2" y="2"/>
                    <a:pt x="2" y="1"/>
                  </a:cubicBezTo>
                  <a:cubicBezTo>
                    <a:pt x="2" y="0"/>
                    <a:pt x="1" y="0"/>
                    <a:pt x="1" y="0"/>
                  </a:cubicBezTo>
                  <a:cubicBezTo>
                    <a:pt x="0" y="0"/>
                    <a:pt x="0" y="1"/>
                    <a:pt x="0" y="2"/>
                  </a:cubicBezTo>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62">
              <a:extLst>
                <a:ext uri="{FF2B5EF4-FFF2-40B4-BE49-F238E27FC236}">
                  <a16:creationId xmlns:a16="http://schemas.microsoft.com/office/drawing/2014/main" id="{0267502B-0B60-E9EC-2CAF-0D422E82D3A8}"/>
                </a:ext>
              </a:extLst>
            </p:cNvPr>
            <p:cNvSpPr>
              <a:spLocks/>
            </p:cNvSpPr>
            <p:nvPr/>
          </p:nvSpPr>
          <p:spPr bwMode="auto">
            <a:xfrm>
              <a:off x="6139174" y="2701873"/>
              <a:ext cx="16862" cy="50583"/>
            </a:xfrm>
            <a:custGeom>
              <a:avLst/>
              <a:gdLst>
                <a:gd name="T0" fmla="*/ 0 w 1"/>
                <a:gd name="T1" fmla="*/ 2 h 3"/>
                <a:gd name="T2" fmla="*/ 1 w 1"/>
                <a:gd name="T3" fmla="*/ 3 h 3"/>
                <a:gd name="T4" fmla="*/ 1 w 1"/>
                <a:gd name="T5" fmla="*/ 2 h 3"/>
                <a:gd name="T6" fmla="*/ 0 w 1"/>
                <a:gd name="T7" fmla="*/ 0 h 3"/>
                <a:gd name="T8" fmla="*/ 0 w 1"/>
                <a:gd name="T9" fmla="*/ 2 h 3"/>
              </a:gdLst>
              <a:ahLst/>
              <a:cxnLst>
                <a:cxn ang="0">
                  <a:pos x="T0" y="T1"/>
                </a:cxn>
                <a:cxn ang="0">
                  <a:pos x="T2" y="T3"/>
                </a:cxn>
                <a:cxn ang="0">
                  <a:pos x="T4" y="T5"/>
                </a:cxn>
                <a:cxn ang="0">
                  <a:pos x="T6" y="T7"/>
                </a:cxn>
                <a:cxn ang="0">
                  <a:pos x="T8" y="T9"/>
                </a:cxn>
              </a:cxnLst>
              <a:rect l="0" t="0" r="r" b="b"/>
              <a:pathLst>
                <a:path w="1" h="3">
                  <a:moveTo>
                    <a:pt x="0" y="2"/>
                  </a:moveTo>
                  <a:cubicBezTo>
                    <a:pt x="0" y="3"/>
                    <a:pt x="0" y="3"/>
                    <a:pt x="1" y="3"/>
                  </a:cubicBezTo>
                  <a:cubicBezTo>
                    <a:pt x="1" y="3"/>
                    <a:pt x="1" y="3"/>
                    <a:pt x="1" y="2"/>
                  </a:cubicBezTo>
                  <a:cubicBezTo>
                    <a:pt x="1" y="1"/>
                    <a:pt x="1" y="0"/>
                    <a:pt x="0" y="0"/>
                  </a:cubicBezTo>
                  <a:cubicBezTo>
                    <a:pt x="0" y="0"/>
                    <a:pt x="0" y="1"/>
                    <a:pt x="0" y="2"/>
                  </a:cubicBezTo>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63">
              <a:extLst>
                <a:ext uri="{FF2B5EF4-FFF2-40B4-BE49-F238E27FC236}">
                  <a16:creationId xmlns:a16="http://schemas.microsoft.com/office/drawing/2014/main" id="{9B706C77-C668-EE97-0091-127C29076291}"/>
                </a:ext>
              </a:extLst>
            </p:cNvPr>
            <p:cNvSpPr>
              <a:spLocks/>
            </p:cNvSpPr>
            <p:nvPr/>
          </p:nvSpPr>
          <p:spPr bwMode="auto">
            <a:xfrm>
              <a:off x="6071730" y="2849407"/>
              <a:ext cx="67443" cy="50583"/>
            </a:xfrm>
            <a:custGeom>
              <a:avLst/>
              <a:gdLst>
                <a:gd name="T0" fmla="*/ 0 w 4"/>
                <a:gd name="T1" fmla="*/ 0 h 3"/>
                <a:gd name="T2" fmla="*/ 4 w 4"/>
                <a:gd name="T3" fmla="*/ 0 h 3"/>
                <a:gd name="T4" fmla="*/ 2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0"/>
                    <a:pt x="2" y="1"/>
                    <a:pt x="4" y="0"/>
                  </a:cubicBezTo>
                  <a:cubicBezTo>
                    <a:pt x="4" y="0"/>
                    <a:pt x="4" y="2"/>
                    <a:pt x="2" y="3"/>
                  </a:cubicBezTo>
                  <a:cubicBezTo>
                    <a:pt x="1" y="3"/>
                    <a:pt x="0" y="2"/>
                    <a:pt x="0" y="0"/>
                  </a:cubicBezTo>
                  <a:close/>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64">
              <a:extLst>
                <a:ext uri="{FF2B5EF4-FFF2-40B4-BE49-F238E27FC236}">
                  <a16:creationId xmlns:a16="http://schemas.microsoft.com/office/drawing/2014/main" id="{D867DAEF-33E6-A001-8AE2-7FC495EF16B1}"/>
                </a:ext>
              </a:extLst>
            </p:cNvPr>
            <p:cNvSpPr>
              <a:spLocks/>
            </p:cNvSpPr>
            <p:nvPr/>
          </p:nvSpPr>
          <p:spPr bwMode="auto">
            <a:xfrm>
              <a:off x="6071730" y="2849407"/>
              <a:ext cx="67443" cy="33721"/>
            </a:xfrm>
            <a:custGeom>
              <a:avLst/>
              <a:gdLst>
                <a:gd name="T0" fmla="*/ 4 w 4"/>
                <a:gd name="T1" fmla="*/ 0 h 2"/>
                <a:gd name="T2" fmla="*/ 4 w 4"/>
                <a:gd name="T3" fmla="*/ 1 h 2"/>
                <a:gd name="T4" fmla="*/ 0 w 4"/>
                <a:gd name="T5" fmla="*/ 1 h 2"/>
                <a:gd name="T6" fmla="*/ 0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1"/>
                  </a:cubicBezTo>
                  <a:cubicBezTo>
                    <a:pt x="3" y="1"/>
                    <a:pt x="1" y="2"/>
                    <a:pt x="0" y="1"/>
                  </a:cubicBezTo>
                  <a:cubicBezTo>
                    <a:pt x="0" y="1"/>
                    <a:pt x="0" y="1"/>
                    <a:pt x="0" y="0"/>
                  </a:cubicBezTo>
                  <a:cubicBezTo>
                    <a:pt x="0" y="0"/>
                    <a:pt x="2" y="1"/>
                    <a:pt x="4" y="0"/>
                  </a:cubicBezTo>
                  <a:close/>
                </a:path>
              </a:pathLst>
            </a:custGeom>
            <a:solidFill>
              <a:srgbClr val="412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65">
              <a:extLst>
                <a:ext uri="{FF2B5EF4-FFF2-40B4-BE49-F238E27FC236}">
                  <a16:creationId xmlns:a16="http://schemas.microsoft.com/office/drawing/2014/main" id="{4DD6DE18-9356-0004-830A-C3B720113F5C}"/>
                </a:ext>
              </a:extLst>
            </p:cNvPr>
            <p:cNvSpPr>
              <a:spLocks/>
            </p:cNvSpPr>
            <p:nvPr/>
          </p:nvSpPr>
          <p:spPr bwMode="auto">
            <a:xfrm>
              <a:off x="6088592" y="2752455"/>
              <a:ext cx="50583" cy="80091"/>
            </a:xfrm>
            <a:custGeom>
              <a:avLst/>
              <a:gdLst>
                <a:gd name="T0" fmla="*/ 2 w 3"/>
                <a:gd name="T1" fmla="*/ 0 h 5"/>
                <a:gd name="T2" fmla="*/ 3 w 3"/>
                <a:gd name="T3" fmla="*/ 4 h 5"/>
                <a:gd name="T4" fmla="*/ 0 w 3"/>
                <a:gd name="T5" fmla="*/ 4 h 5"/>
                <a:gd name="T6" fmla="*/ 2 w 3"/>
                <a:gd name="T7" fmla="*/ 0 h 5"/>
              </a:gdLst>
              <a:ahLst/>
              <a:cxnLst>
                <a:cxn ang="0">
                  <a:pos x="T0" y="T1"/>
                </a:cxn>
                <a:cxn ang="0">
                  <a:pos x="T2" y="T3"/>
                </a:cxn>
                <a:cxn ang="0">
                  <a:pos x="T4" y="T5"/>
                </a:cxn>
                <a:cxn ang="0">
                  <a:pos x="T6" y="T7"/>
                </a:cxn>
              </a:cxnLst>
              <a:rect l="0" t="0" r="r" b="b"/>
              <a:pathLst>
                <a:path w="3" h="5">
                  <a:moveTo>
                    <a:pt x="2" y="0"/>
                  </a:moveTo>
                  <a:cubicBezTo>
                    <a:pt x="2" y="0"/>
                    <a:pt x="3" y="3"/>
                    <a:pt x="3" y="4"/>
                  </a:cubicBezTo>
                  <a:cubicBezTo>
                    <a:pt x="2" y="5"/>
                    <a:pt x="0" y="4"/>
                    <a:pt x="0" y="4"/>
                  </a:cubicBezTo>
                  <a:cubicBezTo>
                    <a:pt x="2" y="0"/>
                    <a:pt x="2" y="0"/>
                    <a:pt x="2" y="0"/>
                  </a:cubicBezTo>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66">
              <a:extLst>
                <a:ext uri="{FF2B5EF4-FFF2-40B4-BE49-F238E27FC236}">
                  <a16:creationId xmlns:a16="http://schemas.microsoft.com/office/drawing/2014/main" id="{4DB852B3-2746-5780-E214-BCCD603E20EA}"/>
                </a:ext>
              </a:extLst>
            </p:cNvPr>
            <p:cNvSpPr>
              <a:spLocks/>
            </p:cNvSpPr>
            <p:nvPr/>
          </p:nvSpPr>
          <p:spPr bwMode="auto">
            <a:xfrm>
              <a:off x="6088592" y="2752455"/>
              <a:ext cx="50583" cy="80091"/>
            </a:xfrm>
            <a:custGeom>
              <a:avLst/>
              <a:gdLst>
                <a:gd name="T0" fmla="*/ 2 w 3"/>
                <a:gd name="T1" fmla="*/ 0 h 5"/>
                <a:gd name="T2" fmla="*/ 2 w 3"/>
                <a:gd name="T3" fmla="*/ 2 h 5"/>
                <a:gd name="T4" fmla="*/ 2 w 3"/>
                <a:gd name="T5" fmla="*/ 3 h 5"/>
                <a:gd name="T6" fmla="*/ 2 w 3"/>
                <a:gd name="T7" fmla="*/ 4 h 5"/>
                <a:gd name="T8" fmla="*/ 2 w 3"/>
                <a:gd name="T9" fmla="*/ 4 h 5"/>
                <a:gd name="T10" fmla="*/ 0 w 3"/>
                <a:gd name="T11" fmla="*/ 4 h 5"/>
                <a:gd name="T12" fmla="*/ 2 w 3"/>
                <a:gd name="T13" fmla="*/ 5 h 5"/>
                <a:gd name="T14" fmla="*/ 3 w 3"/>
                <a:gd name="T15" fmla="*/ 4 h 5"/>
                <a:gd name="T16" fmla="*/ 3 w 3"/>
                <a:gd name="T17" fmla="*/ 4 h 5"/>
                <a:gd name="T18" fmla="*/ 3 w 3"/>
                <a:gd name="T19" fmla="*/ 3 h 5"/>
                <a:gd name="T20" fmla="*/ 2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2" y="0"/>
                  </a:moveTo>
                  <a:cubicBezTo>
                    <a:pt x="2" y="1"/>
                    <a:pt x="2" y="1"/>
                    <a:pt x="2" y="2"/>
                  </a:cubicBezTo>
                  <a:cubicBezTo>
                    <a:pt x="2" y="2"/>
                    <a:pt x="2" y="3"/>
                    <a:pt x="2" y="3"/>
                  </a:cubicBezTo>
                  <a:cubicBezTo>
                    <a:pt x="2" y="4"/>
                    <a:pt x="2" y="4"/>
                    <a:pt x="2" y="4"/>
                  </a:cubicBezTo>
                  <a:cubicBezTo>
                    <a:pt x="2" y="4"/>
                    <a:pt x="2" y="4"/>
                    <a:pt x="2" y="4"/>
                  </a:cubicBezTo>
                  <a:cubicBezTo>
                    <a:pt x="1" y="4"/>
                    <a:pt x="1" y="4"/>
                    <a:pt x="0" y="4"/>
                  </a:cubicBezTo>
                  <a:cubicBezTo>
                    <a:pt x="1" y="5"/>
                    <a:pt x="1" y="5"/>
                    <a:pt x="2" y="5"/>
                  </a:cubicBezTo>
                  <a:cubicBezTo>
                    <a:pt x="3" y="4"/>
                    <a:pt x="3" y="4"/>
                    <a:pt x="3" y="4"/>
                  </a:cubicBezTo>
                  <a:cubicBezTo>
                    <a:pt x="3" y="4"/>
                    <a:pt x="3" y="4"/>
                    <a:pt x="3" y="4"/>
                  </a:cubicBezTo>
                  <a:cubicBezTo>
                    <a:pt x="3" y="3"/>
                    <a:pt x="3" y="3"/>
                    <a:pt x="3" y="3"/>
                  </a:cubicBezTo>
                  <a:cubicBezTo>
                    <a:pt x="3" y="2"/>
                    <a:pt x="2" y="1"/>
                    <a:pt x="2" y="0"/>
                  </a:cubicBezTo>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67">
              <a:extLst>
                <a:ext uri="{FF2B5EF4-FFF2-40B4-BE49-F238E27FC236}">
                  <a16:creationId xmlns:a16="http://schemas.microsoft.com/office/drawing/2014/main" id="{BE062E49-62B8-A430-EA3A-0BAA8DE84CC6}"/>
                </a:ext>
              </a:extLst>
            </p:cNvPr>
            <p:cNvSpPr>
              <a:spLocks/>
            </p:cNvSpPr>
            <p:nvPr/>
          </p:nvSpPr>
          <p:spPr bwMode="auto">
            <a:xfrm>
              <a:off x="5810387" y="2453176"/>
              <a:ext cx="429953" cy="446813"/>
            </a:xfrm>
            <a:custGeom>
              <a:avLst/>
              <a:gdLst>
                <a:gd name="T0" fmla="*/ 23 w 26"/>
                <a:gd name="T1" fmla="*/ 6 h 27"/>
                <a:gd name="T2" fmla="*/ 19 w 26"/>
                <a:gd name="T3" fmla="*/ 1 h 27"/>
                <a:gd name="T4" fmla="*/ 18 w 26"/>
                <a:gd name="T5" fmla="*/ 1 h 27"/>
                <a:gd name="T6" fmla="*/ 16 w 26"/>
                <a:gd name="T7" fmla="*/ 1 h 27"/>
                <a:gd name="T8" fmla="*/ 14 w 26"/>
                <a:gd name="T9" fmla="*/ 2 h 27"/>
                <a:gd name="T10" fmla="*/ 7 w 26"/>
                <a:gd name="T11" fmla="*/ 4 h 27"/>
                <a:gd name="T12" fmla="*/ 4 w 26"/>
                <a:gd name="T13" fmla="*/ 5 h 27"/>
                <a:gd name="T14" fmla="*/ 3 w 26"/>
                <a:gd name="T15" fmla="*/ 7 h 27"/>
                <a:gd name="T16" fmla="*/ 2 w 26"/>
                <a:gd name="T17" fmla="*/ 9 h 27"/>
                <a:gd name="T18" fmla="*/ 2 w 26"/>
                <a:gd name="T19" fmla="*/ 10 h 27"/>
                <a:gd name="T20" fmla="*/ 0 w 26"/>
                <a:gd name="T21" fmla="*/ 13 h 27"/>
                <a:gd name="T22" fmla="*/ 1 w 26"/>
                <a:gd name="T23" fmla="*/ 16 h 27"/>
                <a:gd name="T24" fmla="*/ 2 w 26"/>
                <a:gd name="T25" fmla="*/ 19 h 27"/>
                <a:gd name="T26" fmla="*/ 4 w 26"/>
                <a:gd name="T27" fmla="*/ 20 h 27"/>
                <a:gd name="T28" fmla="*/ 5 w 26"/>
                <a:gd name="T29" fmla="*/ 24 h 27"/>
                <a:gd name="T30" fmla="*/ 9 w 26"/>
                <a:gd name="T31" fmla="*/ 26 h 27"/>
                <a:gd name="T32" fmla="*/ 7 w 26"/>
                <a:gd name="T33" fmla="*/ 12 h 27"/>
                <a:gd name="T34" fmla="*/ 18 w 26"/>
                <a:gd name="T35" fmla="*/ 10 h 27"/>
                <a:gd name="T36" fmla="*/ 24 w 26"/>
                <a:gd name="T37" fmla="*/ 10 h 27"/>
                <a:gd name="T38" fmla="*/ 23 w 26"/>
                <a:gd name="T39"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27">
                  <a:moveTo>
                    <a:pt x="23" y="6"/>
                  </a:moveTo>
                  <a:cubicBezTo>
                    <a:pt x="24" y="3"/>
                    <a:pt x="23" y="0"/>
                    <a:pt x="19" y="1"/>
                  </a:cubicBezTo>
                  <a:cubicBezTo>
                    <a:pt x="19" y="1"/>
                    <a:pt x="18" y="1"/>
                    <a:pt x="18" y="1"/>
                  </a:cubicBezTo>
                  <a:cubicBezTo>
                    <a:pt x="17" y="1"/>
                    <a:pt x="17" y="1"/>
                    <a:pt x="16" y="1"/>
                  </a:cubicBezTo>
                  <a:cubicBezTo>
                    <a:pt x="15" y="1"/>
                    <a:pt x="14" y="1"/>
                    <a:pt x="14" y="2"/>
                  </a:cubicBezTo>
                  <a:cubicBezTo>
                    <a:pt x="12" y="0"/>
                    <a:pt x="7" y="1"/>
                    <a:pt x="7" y="4"/>
                  </a:cubicBezTo>
                  <a:cubicBezTo>
                    <a:pt x="6" y="3"/>
                    <a:pt x="5" y="4"/>
                    <a:pt x="4" y="5"/>
                  </a:cubicBezTo>
                  <a:cubicBezTo>
                    <a:pt x="3" y="5"/>
                    <a:pt x="3" y="6"/>
                    <a:pt x="3" y="7"/>
                  </a:cubicBezTo>
                  <a:cubicBezTo>
                    <a:pt x="3" y="7"/>
                    <a:pt x="2" y="8"/>
                    <a:pt x="2" y="9"/>
                  </a:cubicBezTo>
                  <a:cubicBezTo>
                    <a:pt x="2" y="9"/>
                    <a:pt x="2" y="10"/>
                    <a:pt x="2" y="10"/>
                  </a:cubicBezTo>
                  <a:cubicBezTo>
                    <a:pt x="1" y="11"/>
                    <a:pt x="0" y="12"/>
                    <a:pt x="0" y="13"/>
                  </a:cubicBezTo>
                  <a:cubicBezTo>
                    <a:pt x="0" y="14"/>
                    <a:pt x="0" y="16"/>
                    <a:pt x="1" y="16"/>
                  </a:cubicBezTo>
                  <a:cubicBezTo>
                    <a:pt x="1" y="17"/>
                    <a:pt x="1" y="18"/>
                    <a:pt x="2" y="19"/>
                  </a:cubicBezTo>
                  <a:cubicBezTo>
                    <a:pt x="2" y="20"/>
                    <a:pt x="3" y="21"/>
                    <a:pt x="4" y="20"/>
                  </a:cubicBezTo>
                  <a:cubicBezTo>
                    <a:pt x="3" y="21"/>
                    <a:pt x="4" y="22"/>
                    <a:pt x="5" y="24"/>
                  </a:cubicBezTo>
                  <a:cubicBezTo>
                    <a:pt x="5" y="25"/>
                    <a:pt x="8" y="27"/>
                    <a:pt x="9" y="26"/>
                  </a:cubicBezTo>
                  <a:cubicBezTo>
                    <a:pt x="9" y="24"/>
                    <a:pt x="9" y="16"/>
                    <a:pt x="7" y="12"/>
                  </a:cubicBezTo>
                  <a:cubicBezTo>
                    <a:pt x="11" y="12"/>
                    <a:pt x="14" y="11"/>
                    <a:pt x="18" y="10"/>
                  </a:cubicBezTo>
                  <a:cubicBezTo>
                    <a:pt x="20" y="11"/>
                    <a:pt x="23" y="11"/>
                    <a:pt x="24" y="10"/>
                  </a:cubicBezTo>
                  <a:cubicBezTo>
                    <a:pt x="26" y="9"/>
                    <a:pt x="25" y="6"/>
                    <a:pt x="23"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68">
              <a:extLst>
                <a:ext uri="{FF2B5EF4-FFF2-40B4-BE49-F238E27FC236}">
                  <a16:creationId xmlns:a16="http://schemas.microsoft.com/office/drawing/2014/main" id="{E360AA8C-7816-CA6E-D574-DDD5DBB008FB}"/>
                </a:ext>
              </a:extLst>
            </p:cNvPr>
            <p:cNvSpPr>
              <a:spLocks/>
            </p:cNvSpPr>
            <p:nvPr/>
          </p:nvSpPr>
          <p:spPr bwMode="auto">
            <a:xfrm>
              <a:off x="5810387" y="2566986"/>
              <a:ext cx="147535" cy="333003"/>
            </a:xfrm>
            <a:custGeom>
              <a:avLst/>
              <a:gdLst>
                <a:gd name="T0" fmla="*/ 5 w 9"/>
                <a:gd name="T1" fmla="*/ 5 h 20"/>
                <a:gd name="T2" fmla="*/ 5 w 9"/>
                <a:gd name="T3" fmla="*/ 1 h 20"/>
                <a:gd name="T4" fmla="*/ 3 w 9"/>
                <a:gd name="T5" fmla="*/ 0 h 20"/>
                <a:gd name="T6" fmla="*/ 2 w 9"/>
                <a:gd name="T7" fmla="*/ 2 h 20"/>
                <a:gd name="T8" fmla="*/ 2 w 9"/>
                <a:gd name="T9" fmla="*/ 3 h 20"/>
                <a:gd name="T10" fmla="*/ 0 w 9"/>
                <a:gd name="T11" fmla="*/ 6 h 20"/>
                <a:gd name="T12" fmla="*/ 1 w 9"/>
                <a:gd name="T13" fmla="*/ 9 h 20"/>
                <a:gd name="T14" fmla="*/ 2 w 9"/>
                <a:gd name="T15" fmla="*/ 12 h 20"/>
                <a:gd name="T16" fmla="*/ 4 w 9"/>
                <a:gd name="T17" fmla="*/ 13 h 20"/>
                <a:gd name="T18" fmla="*/ 5 w 9"/>
                <a:gd name="T19" fmla="*/ 17 h 20"/>
                <a:gd name="T20" fmla="*/ 9 w 9"/>
                <a:gd name="T21" fmla="*/ 19 h 20"/>
                <a:gd name="T22" fmla="*/ 8 w 9"/>
                <a:gd name="T23" fmla="*/ 8 h 20"/>
                <a:gd name="T24" fmla="*/ 5 w 9"/>
                <a:gd name="T25"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0">
                  <a:moveTo>
                    <a:pt x="5" y="5"/>
                  </a:moveTo>
                  <a:cubicBezTo>
                    <a:pt x="4" y="4"/>
                    <a:pt x="4" y="2"/>
                    <a:pt x="5" y="1"/>
                  </a:cubicBezTo>
                  <a:cubicBezTo>
                    <a:pt x="4" y="1"/>
                    <a:pt x="4" y="0"/>
                    <a:pt x="3" y="0"/>
                  </a:cubicBezTo>
                  <a:cubicBezTo>
                    <a:pt x="2" y="0"/>
                    <a:pt x="2" y="1"/>
                    <a:pt x="2" y="2"/>
                  </a:cubicBezTo>
                  <a:cubicBezTo>
                    <a:pt x="2" y="2"/>
                    <a:pt x="2" y="3"/>
                    <a:pt x="2" y="3"/>
                  </a:cubicBezTo>
                  <a:cubicBezTo>
                    <a:pt x="1" y="4"/>
                    <a:pt x="0" y="5"/>
                    <a:pt x="0" y="6"/>
                  </a:cubicBezTo>
                  <a:cubicBezTo>
                    <a:pt x="0" y="7"/>
                    <a:pt x="0" y="9"/>
                    <a:pt x="1" y="9"/>
                  </a:cubicBezTo>
                  <a:cubicBezTo>
                    <a:pt x="1" y="10"/>
                    <a:pt x="1" y="11"/>
                    <a:pt x="2" y="12"/>
                  </a:cubicBezTo>
                  <a:cubicBezTo>
                    <a:pt x="2" y="13"/>
                    <a:pt x="3" y="14"/>
                    <a:pt x="4" y="13"/>
                  </a:cubicBezTo>
                  <a:cubicBezTo>
                    <a:pt x="3" y="14"/>
                    <a:pt x="4" y="15"/>
                    <a:pt x="5" y="17"/>
                  </a:cubicBezTo>
                  <a:cubicBezTo>
                    <a:pt x="5" y="18"/>
                    <a:pt x="8" y="20"/>
                    <a:pt x="9" y="19"/>
                  </a:cubicBezTo>
                  <a:cubicBezTo>
                    <a:pt x="9" y="17"/>
                    <a:pt x="9" y="12"/>
                    <a:pt x="8" y="8"/>
                  </a:cubicBezTo>
                  <a:cubicBezTo>
                    <a:pt x="6" y="7"/>
                    <a:pt x="5" y="6"/>
                    <a:pt x="5" y="5"/>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69">
              <a:extLst>
                <a:ext uri="{FF2B5EF4-FFF2-40B4-BE49-F238E27FC236}">
                  <a16:creationId xmlns:a16="http://schemas.microsoft.com/office/drawing/2014/main" id="{9CDAF556-922D-67FC-59AA-0693C9E02BFE}"/>
                </a:ext>
              </a:extLst>
            </p:cNvPr>
            <p:cNvSpPr>
              <a:spLocks/>
            </p:cNvSpPr>
            <p:nvPr/>
          </p:nvSpPr>
          <p:spPr bwMode="auto">
            <a:xfrm>
              <a:off x="6172896" y="2701873"/>
              <a:ext cx="16862" cy="63230"/>
            </a:xfrm>
            <a:custGeom>
              <a:avLst/>
              <a:gdLst>
                <a:gd name="T0" fmla="*/ 0 w 1"/>
                <a:gd name="T1" fmla="*/ 0 h 4"/>
                <a:gd name="T2" fmla="*/ 0 w 1"/>
                <a:gd name="T3" fmla="*/ 3 h 4"/>
                <a:gd name="T4" fmla="*/ 0 w 1"/>
                <a:gd name="T5" fmla="*/ 4 h 4"/>
                <a:gd name="T6" fmla="*/ 1 w 1"/>
                <a:gd name="T7" fmla="*/ 1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cubicBezTo>
                    <a:pt x="0" y="1"/>
                    <a:pt x="0" y="2"/>
                    <a:pt x="0" y="3"/>
                  </a:cubicBezTo>
                  <a:cubicBezTo>
                    <a:pt x="0" y="3"/>
                    <a:pt x="0" y="3"/>
                    <a:pt x="0" y="4"/>
                  </a:cubicBezTo>
                  <a:cubicBezTo>
                    <a:pt x="1" y="3"/>
                    <a:pt x="1" y="2"/>
                    <a:pt x="1" y="1"/>
                  </a:cubicBezTo>
                  <a:cubicBezTo>
                    <a:pt x="1" y="0"/>
                    <a:pt x="1" y="0"/>
                    <a:pt x="0" y="0"/>
                  </a:cubicBezTo>
                </a:path>
              </a:pathLst>
            </a:custGeom>
            <a:solidFill>
              <a:srgbClr val="E9F1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70">
              <a:extLst>
                <a:ext uri="{FF2B5EF4-FFF2-40B4-BE49-F238E27FC236}">
                  <a16:creationId xmlns:a16="http://schemas.microsoft.com/office/drawing/2014/main" id="{F514C8AD-5EEB-0982-EF43-9418B33EEECA}"/>
                </a:ext>
              </a:extLst>
            </p:cNvPr>
            <p:cNvSpPr>
              <a:spLocks noEditPoints="1"/>
            </p:cNvSpPr>
            <p:nvPr/>
          </p:nvSpPr>
          <p:spPr bwMode="auto">
            <a:xfrm>
              <a:off x="6122313" y="2701873"/>
              <a:ext cx="50583" cy="63230"/>
            </a:xfrm>
            <a:custGeom>
              <a:avLst/>
              <a:gdLst>
                <a:gd name="T0" fmla="*/ 2 w 3"/>
                <a:gd name="T1" fmla="*/ 3 h 4"/>
                <a:gd name="T2" fmla="*/ 1 w 3"/>
                <a:gd name="T3" fmla="*/ 2 h 4"/>
                <a:gd name="T4" fmla="*/ 1 w 3"/>
                <a:gd name="T5" fmla="*/ 0 h 4"/>
                <a:gd name="T6" fmla="*/ 2 w 3"/>
                <a:gd name="T7" fmla="*/ 0 h 4"/>
                <a:gd name="T8" fmla="*/ 2 w 3"/>
                <a:gd name="T9" fmla="*/ 2 h 4"/>
                <a:gd name="T10" fmla="*/ 2 w 3"/>
                <a:gd name="T11" fmla="*/ 3 h 4"/>
                <a:gd name="T12" fmla="*/ 2 w 3"/>
                <a:gd name="T13" fmla="*/ 3 h 4"/>
                <a:gd name="T14" fmla="*/ 2 w 3"/>
                <a:gd name="T15" fmla="*/ 0 h 4"/>
                <a:gd name="T16" fmla="*/ 0 w 3"/>
                <a:gd name="T17" fmla="*/ 1 h 4"/>
                <a:gd name="T18" fmla="*/ 2 w 3"/>
                <a:gd name="T19" fmla="*/ 4 h 4"/>
                <a:gd name="T20" fmla="*/ 3 w 3"/>
                <a:gd name="T21" fmla="*/ 4 h 4"/>
                <a:gd name="T22" fmla="*/ 3 w 3"/>
                <a:gd name="T23" fmla="*/ 3 h 4"/>
                <a:gd name="T24" fmla="*/ 3 w 3"/>
                <a:gd name="T25" fmla="*/ 0 h 4"/>
                <a:gd name="T26" fmla="*/ 3 w 3"/>
                <a:gd name="T27" fmla="*/ 0 h 4"/>
                <a:gd name="T28" fmla="*/ 2 w 3"/>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4">
                  <a:moveTo>
                    <a:pt x="2" y="3"/>
                  </a:moveTo>
                  <a:cubicBezTo>
                    <a:pt x="1" y="3"/>
                    <a:pt x="1" y="3"/>
                    <a:pt x="1" y="2"/>
                  </a:cubicBezTo>
                  <a:cubicBezTo>
                    <a:pt x="1" y="1"/>
                    <a:pt x="1" y="0"/>
                    <a:pt x="1" y="0"/>
                  </a:cubicBezTo>
                  <a:cubicBezTo>
                    <a:pt x="2" y="0"/>
                    <a:pt x="2" y="0"/>
                    <a:pt x="2" y="0"/>
                  </a:cubicBezTo>
                  <a:cubicBezTo>
                    <a:pt x="2" y="0"/>
                    <a:pt x="2" y="1"/>
                    <a:pt x="2" y="2"/>
                  </a:cubicBezTo>
                  <a:cubicBezTo>
                    <a:pt x="2" y="3"/>
                    <a:pt x="2" y="3"/>
                    <a:pt x="2" y="3"/>
                  </a:cubicBezTo>
                  <a:cubicBezTo>
                    <a:pt x="2" y="3"/>
                    <a:pt x="2" y="3"/>
                    <a:pt x="2" y="3"/>
                  </a:cubicBezTo>
                  <a:moveTo>
                    <a:pt x="2" y="0"/>
                  </a:moveTo>
                  <a:cubicBezTo>
                    <a:pt x="1" y="0"/>
                    <a:pt x="0" y="0"/>
                    <a:pt x="0" y="1"/>
                  </a:cubicBezTo>
                  <a:cubicBezTo>
                    <a:pt x="0" y="3"/>
                    <a:pt x="1" y="4"/>
                    <a:pt x="2" y="4"/>
                  </a:cubicBezTo>
                  <a:cubicBezTo>
                    <a:pt x="2" y="4"/>
                    <a:pt x="3" y="4"/>
                    <a:pt x="3" y="4"/>
                  </a:cubicBezTo>
                  <a:cubicBezTo>
                    <a:pt x="3" y="3"/>
                    <a:pt x="3" y="3"/>
                    <a:pt x="3" y="3"/>
                  </a:cubicBezTo>
                  <a:cubicBezTo>
                    <a:pt x="3" y="2"/>
                    <a:pt x="3" y="1"/>
                    <a:pt x="3" y="0"/>
                  </a:cubicBezTo>
                  <a:cubicBezTo>
                    <a:pt x="3" y="0"/>
                    <a:pt x="3" y="0"/>
                    <a:pt x="3" y="0"/>
                  </a:cubicBezTo>
                  <a:cubicBezTo>
                    <a:pt x="3" y="0"/>
                    <a:pt x="2" y="0"/>
                    <a:pt x="2" y="0"/>
                  </a:cubicBezTo>
                </a:path>
              </a:pathLst>
            </a:custGeom>
            <a:solidFill>
              <a:srgbClr val="FFB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71">
              <a:extLst>
                <a:ext uri="{FF2B5EF4-FFF2-40B4-BE49-F238E27FC236}">
                  <a16:creationId xmlns:a16="http://schemas.microsoft.com/office/drawing/2014/main" id="{2E47ACBC-E50A-487A-7BD6-274A68D4B9A7}"/>
                </a:ext>
              </a:extLst>
            </p:cNvPr>
            <p:cNvSpPr>
              <a:spLocks/>
            </p:cNvSpPr>
            <p:nvPr/>
          </p:nvSpPr>
          <p:spPr bwMode="auto">
            <a:xfrm>
              <a:off x="6139174" y="2701873"/>
              <a:ext cx="16862" cy="50583"/>
            </a:xfrm>
            <a:custGeom>
              <a:avLst/>
              <a:gdLst>
                <a:gd name="T0" fmla="*/ 1 w 1"/>
                <a:gd name="T1" fmla="*/ 0 h 3"/>
                <a:gd name="T2" fmla="*/ 0 w 1"/>
                <a:gd name="T3" fmla="*/ 0 h 3"/>
                <a:gd name="T4" fmla="*/ 0 w 1"/>
                <a:gd name="T5" fmla="*/ 2 h 3"/>
                <a:gd name="T6" fmla="*/ 1 w 1"/>
                <a:gd name="T7" fmla="*/ 3 h 3"/>
                <a:gd name="T8" fmla="*/ 1 w 1"/>
                <a:gd name="T9" fmla="*/ 3 h 3"/>
                <a:gd name="T10" fmla="*/ 1 w 1"/>
                <a:gd name="T11" fmla="*/ 2 h 3"/>
                <a:gd name="T12" fmla="*/ 1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0"/>
                  </a:moveTo>
                  <a:cubicBezTo>
                    <a:pt x="1" y="0"/>
                    <a:pt x="1" y="0"/>
                    <a:pt x="0" y="0"/>
                  </a:cubicBezTo>
                  <a:cubicBezTo>
                    <a:pt x="0" y="0"/>
                    <a:pt x="0" y="1"/>
                    <a:pt x="0" y="2"/>
                  </a:cubicBezTo>
                  <a:cubicBezTo>
                    <a:pt x="0" y="3"/>
                    <a:pt x="0" y="3"/>
                    <a:pt x="1" y="3"/>
                  </a:cubicBezTo>
                  <a:cubicBezTo>
                    <a:pt x="1" y="3"/>
                    <a:pt x="1" y="3"/>
                    <a:pt x="1" y="3"/>
                  </a:cubicBezTo>
                  <a:cubicBezTo>
                    <a:pt x="1" y="3"/>
                    <a:pt x="1" y="3"/>
                    <a:pt x="1" y="2"/>
                  </a:cubicBezTo>
                  <a:cubicBezTo>
                    <a:pt x="1" y="1"/>
                    <a:pt x="1" y="0"/>
                    <a:pt x="1" y="0"/>
                  </a:cubicBezTo>
                </a:path>
              </a:pathLst>
            </a:custGeom>
            <a:solidFill>
              <a:srgbClr val="7A6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72">
              <a:extLst>
                <a:ext uri="{FF2B5EF4-FFF2-40B4-BE49-F238E27FC236}">
                  <a16:creationId xmlns:a16="http://schemas.microsoft.com/office/drawing/2014/main" id="{23B45ED0-B837-B720-94F2-7DE1A1E1404C}"/>
                </a:ext>
              </a:extLst>
            </p:cNvPr>
            <p:cNvSpPr>
              <a:spLocks noEditPoints="1"/>
            </p:cNvSpPr>
            <p:nvPr/>
          </p:nvSpPr>
          <p:spPr bwMode="auto">
            <a:xfrm>
              <a:off x="6122313" y="2685012"/>
              <a:ext cx="84305" cy="80091"/>
            </a:xfrm>
            <a:custGeom>
              <a:avLst/>
              <a:gdLst>
                <a:gd name="T0" fmla="*/ 5 w 5"/>
                <a:gd name="T1" fmla="*/ 2 h 5"/>
                <a:gd name="T2" fmla="*/ 2 w 5"/>
                <a:gd name="T3" fmla="*/ 0 h 5"/>
                <a:gd name="T4" fmla="*/ 0 w 5"/>
                <a:gd name="T5" fmla="*/ 2 h 5"/>
                <a:gd name="T6" fmla="*/ 2 w 5"/>
                <a:gd name="T7" fmla="*/ 5 h 5"/>
                <a:gd name="T8" fmla="*/ 5 w 5"/>
                <a:gd name="T9" fmla="*/ 2 h 5"/>
                <a:gd name="T10" fmla="*/ 4 w 5"/>
                <a:gd name="T11" fmla="*/ 2 h 5"/>
                <a:gd name="T12" fmla="*/ 2 w 5"/>
                <a:gd name="T13" fmla="*/ 5 h 5"/>
                <a:gd name="T14" fmla="*/ 0 w 5"/>
                <a:gd name="T15" fmla="*/ 2 h 5"/>
                <a:gd name="T16" fmla="*/ 2 w 5"/>
                <a:gd name="T17" fmla="*/ 1 h 5"/>
                <a:gd name="T18" fmla="*/ 4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2"/>
                  </a:moveTo>
                  <a:cubicBezTo>
                    <a:pt x="5" y="1"/>
                    <a:pt x="4" y="0"/>
                    <a:pt x="2" y="0"/>
                  </a:cubicBezTo>
                  <a:cubicBezTo>
                    <a:pt x="1" y="0"/>
                    <a:pt x="0" y="1"/>
                    <a:pt x="0" y="2"/>
                  </a:cubicBezTo>
                  <a:cubicBezTo>
                    <a:pt x="0" y="4"/>
                    <a:pt x="1" y="5"/>
                    <a:pt x="2" y="5"/>
                  </a:cubicBezTo>
                  <a:cubicBezTo>
                    <a:pt x="4" y="5"/>
                    <a:pt x="5" y="4"/>
                    <a:pt x="5" y="2"/>
                  </a:cubicBezTo>
                  <a:moveTo>
                    <a:pt x="4" y="2"/>
                  </a:moveTo>
                  <a:cubicBezTo>
                    <a:pt x="4" y="4"/>
                    <a:pt x="3" y="5"/>
                    <a:pt x="2" y="5"/>
                  </a:cubicBezTo>
                  <a:cubicBezTo>
                    <a:pt x="1" y="5"/>
                    <a:pt x="0" y="4"/>
                    <a:pt x="0" y="2"/>
                  </a:cubicBezTo>
                  <a:cubicBezTo>
                    <a:pt x="0" y="1"/>
                    <a:pt x="1" y="1"/>
                    <a:pt x="2" y="1"/>
                  </a:cubicBezTo>
                  <a:cubicBezTo>
                    <a:pt x="4" y="1"/>
                    <a:pt x="4" y="1"/>
                    <a:pt x="4" y="2"/>
                  </a:cubicBezTo>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73">
              <a:extLst>
                <a:ext uri="{FF2B5EF4-FFF2-40B4-BE49-F238E27FC236}">
                  <a16:creationId xmlns:a16="http://schemas.microsoft.com/office/drawing/2014/main" id="{1C9EE03F-0B9A-63C1-4F98-A72398AF89C1}"/>
                </a:ext>
              </a:extLst>
            </p:cNvPr>
            <p:cNvSpPr>
              <a:spLocks noEditPoints="1"/>
            </p:cNvSpPr>
            <p:nvPr/>
          </p:nvSpPr>
          <p:spPr bwMode="auto">
            <a:xfrm>
              <a:off x="6008501" y="2685012"/>
              <a:ext cx="96951" cy="80091"/>
            </a:xfrm>
            <a:custGeom>
              <a:avLst/>
              <a:gdLst>
                <a:gd name="T0" fmla="*/ 3 w 6"/>
                <a:gd name="T1" fmla="*/ 4 h 5"/>
                <a:gd name="T2" fmla="*/ 2 w 6"/>
                <a:gd name="T3" fmla="*/ 3 h 5"/>
                <a:gd name="T4" fmla="*/ 3 w 6"/>
                <a:gd name="T5" fmla="*/ 1 h 5"/>
                <a:gd name="T6" fmla="*/ 3 w 6"/>
                <a:gd name="T7" fmla="*/ 1 h 5"/>
                <a:gd name="T8" fmla="*/ 4 w 6"/>
                <a:gd name="T9" fmla="*/ 2 h 5"/>
                <a:gd name="T10" fmla="*/ 3 w 6"/>
                <a:gd name="T11" fmla="*/ 4 h 5"/>
                <a:gd name="T12" fmla="*/ 3 w 6"/>
                <a:gd name="T13" fmla="*/ 4 h 5"/>
                <a:gd name="T14" fmla="*/ 3 w 6"/>
                <a:gd name="T15" fmla="*/ 0 h 5"/>
                <a:gd name="T16" fmla="*/ 0 w 6"/>
                <a:gd name="T17" fmla="*/ 2 h 5"/>
                <a:gd name="T18" fmla="*/ 3 w 6"/>
                <a:gd name="T19" fmla="*/ 5 h 5"/>
                <a:gd name="T20" fmla="*/ 6 w 6"/>
                <a:gd name="T21" fmla="*/ 2 h 5"/>
                <a:gd name="T22" fmla="*/ 3 w 6"/>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3" y="4"/>
                  </a:moveTo>
                  <a:cubicBezTo>
                    <a:pt x="3" y="4"/>
                    <a:pt x="2" y="4"/>
                    <a:pt x="2" y="3"/>
                  </a:cubicBezTo>
                  <a:cubicBezTo>
                    <a:pt x="2" y="2"/>
                    <a:pt x="2" y="1"/>
                    <a:pt x="3" y="1"/>
                  </a:cubicBezTo>
                  <a:cubicBezTo>
                    <a:pt x="3" y="1"/>
                    <a:pt x="3" y="1"/>
                    <a:pt x="3" y="1"/>
                  </a:cubicBezTo>
                  <a:cubicBezTo>
                    <a:pt x="4" y="1"/>
                    <a:pt x="4" y="2"/>
                    <a:pt x="4" y="2"/>
                  </a:cubicBezTo>
                  <a:cubicBezTo>
                    <a:pt x="4" y="3"/>
                    <a:pt x="4" y="4"/>
                    <a:pt x="3" y="4"/>
                  </a:cubicBezTo>
                  <a:cubicBezTo>
                    <a:pt x="3" y="4"/>
                    <a:pt x="3" y="4"/>
                    <a:pt x="3" y="4"/>
                  </a:cubicBezTo>
                  <a:moveTo>
                    <a:pt x="3" y="0"/>
                  </a:moveTo>
                  <a:cubicBezTo>
                    <a:pt x="1" y="0"/>
                    <a:pt x="0" y="1"/>
                    <a:pt x="0" y="2"/>
                  </a:cubicBezTo>
                  <a:cubicBezTo>
                    <a:pt x="0" y="4"/>
                    <a:pt x="1" y="5"/>
                    <a:pt x="3" y="5"/>
                  </a:cubicBezTo>
                  <a:cubicBezTo>
                    <a:pt x="4" y="5"/>
                    <a:pt x="6" y="4"/>
                    <a:pt x="6" y="2"/>
                  </a:cubicBezTo>
                  <a:cubicBezTo>
                    <a:pt x="6" y="1"/>
                    <a:pt x="4" y="0"/>
                    <a:pt x="3" y="0"/>
                  </a:cubicBezTo>
                </a:path>
              </a:pathLst>
            </a:custGeom>
            <a:solidFill>
              <a:srgbClr val="FFB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74">
              <a:extLst>
                <a:ext uri="{FF2B5EF4-FFF2-40B4-BE49-F238E27FC236}">
                  <a16:creationId xmlns:a16="http://schemas.microsoft.com/office/drawing/2014/main" id="{4ADC0434-9FEF-2688-5B7D-25535DEF4C6F}"/>
                </a:ext>
              </a:extLst>
            </p:cNvPr>
            <p:cNvSpPr>
              <a:spLocks/>
            </p:cNvSpPr>
            <p:nvPr/>
          </p:nvSpPr>
          <p:spPr bwMode="auto">
            <a:xfrm>
              <a:off x="6042223" y="2701873"/>
              <a:ext cx="29508" cy="50583"/>
            </a:xfrm>
            <a:custGeom>
              <a:avLst/>
              <a:gdLst>
                <a:gd name="T0" fmla="*/ 1 w 2"/>
                <a:gd name="T1" fmla="*/ 0 h 3"/>
                <a:gd name="T2" fmla="*/ 1 w 2"/>
                <a:gd name="T3" fmla="*/ 0 h 3"/>
                <a:gd name="T4" fmla="*/ 0 w 2"/>
                <a:gd name="T5" fmla="*/ 2 h 3"/>
                <a:gd name="T6" fmla="*/ 1 w 2"/>
                <a:gd name="T7" fmla="*/ 3 h 3"/>
                <a:gd name="T8" fmla="*/ 1 w 2"/>
                <a:gd name="T9" fmla="*/ 3 h 3"/>
                <a:gd name="T10" fmla="*/ 2 w 2"/>
                <a:gd name="T11" fmla="*/ 1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1" y="0"/>
                    <a:pt x="1" y="0"/>
                  </a:cubicBezTo>
                  <a:cubicBezTo>
                    <a:pt x="0" y="0"/>
                    <a:pt x="0" y="1"/>
                    <a:pt x="0" y="2"/>
                  </a:cubicBezTo>
                  <a:cubicBezTo>
                    <a:pt x="0" y="3"/>
                    <a:pt x="1" y="3"/>
                    <a:pt x="1" y="3"/>
                  </a:cubicBezTo>
                  <a:cubicBezTo>
                    <a:pt x="1" y="3"/>
                    <a:pt x="1" y="3"/>
                    <a:pt x="1" y="3"/>
                  </a:cubicBezTo>
                  <a:cubicBezTo>
                    <a:pt x="2" y="3"/>
                    <a:pt x="2" y="2"/>
                    <a:pt x="2" y="1"/>
                  </a:cubicBezTo>
                  <a:cubicBezTo>
                    <a:pt x="2" y="1"/>
                    <a:pt x="2" y="0"/>
                    <a:pt x="1" y="0"/>
                  </a:cubicBezTo>
                </a:path>
              </a:pathLst>
            </a:custGeom>
            <a:solidFill>
              <a:srgbClr val="7A6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75">
              <a:extLst>
                <a:ext uri="{FF2B5EF4-FFF2-40B4-BE49-F238E27FC236}">
                  <a16:creationId xmlns:a16="http://schemas.microsoft.com/office/drawing/2014/main" id="{F80DD42A-49D3-2A5D-18D7-4B037BDDC65B}"/>
                </a:ext>
              </a:extLst>
            </p:cNvPr>
            <p:cNvSpPr>
              <a:spLocks noEditPoints="1"/>
            </p:cNvSpPr>
            <p:nvPr/>
          </p:nvSpPr>
          <p:spPr bwMode="auto">
            <a:xfrm>
              <a:off x="6008501" y="2685012"/>
              <a:ext cx="96951" cy="80091"/>
            </a:xfrm>
            <a:custGeom>
              <a:avLst/>
              <a:gdLst>
                <a:gd name="T0" fmla="*/ 6 w 6"/>
                <a:gd name="T1" fmla="*/ 2 h 5"/>
                <a:gd name="T2" fmla="*/ 3 w 6"/>
                <a:gd name="T3" fmla="*/ 0 h 5"/>
                <a:gd name="T4" fmla="*/ 0 w 6"/>
                <a:gd name="T5" fmla="*/ 2 h 5"/>
                <a:gd name="T6" fmla="*/ 3 w 6"/>
                <a:gd name="T7" fmla="*/ 5 h 5"/>
                <a:gd name="T8" fmla="*/ 6 w 6"/>
                <a:gd name="T9" fmla="*/ 2 h 5"/>
                <a:gd name="T10" fmla="*/ 5 w 6"/>
                <a:gd name="T11" fmla="*/ 2 h 5"/>
                <a:gd name="T12" fmla="*/ 3 w 6"/>
                <a:gd name="T13" fmla="*/ 5 h 5"/>
                <a:gd name="T14" fmla="*/ 0 w 6"/>
                <a:gd name="T15" fmla="*/ 2 h 5"/>
                <a:gd name="T16" fmla="*/ 3 w 6"/>
                <a:gd name="T17" fmla="*/ 1 h 5"/>
                <a:gd name="T18" fmla="*/ 5 w 6"/>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6" y="2"/>
                  </a:moveTo>
                  <a:cubicBezTo>
                    <a:pt x="6" y="1"/>
                    <a:pt x="4" y="0"/>
                    <a:pt x="3" y="0"/>
                  </a:cubicBezTo>
                  <a:cubicBezTo>
                    <a:pt x="1" y="0"/>
                    <a:pt x="0" y="1"/>
                    <a:pt x="0" y="2"/>
                  </a:cubicBezTo>
                  <a:cubicBezTo>
                    <a:pt x="0" y="4"/>
                    <a:pt x="1" y="5"/>
                    <a:pt x="3" y="5"/>
                  </a:cubicBezTo>
                  <a:cubicBezTo>
                    <a:pt x="5" y="5"/>
                    <a:pt x="6" y="4"/>
                    <a:pt x="6" y="2"/>
                  </a:cubicBezTo>
                  <a:close/>
                  <a:moveTo>
                    <a:pt x="5" y="2"/>
                  </a:moveTo>
                  <a:cubicBezTo>
                    <a:pt x="5" y="4"/>
                    <a:pt x="4" y="5"/>
                    <a:pt x="3" y="5"/>
                  </a:cubicBezTo>
                  <a:cubicBezTo>
                    <a:pt x="2" y="5"/>
                    <a:pt x="0" y="4"/>
                    <a:pt x="0" y="2"/>
                  </a:cubicBezTo>
                  <a:cubicBezTo>
                    <a:pt x="0" y="1"/>
                    <a:pt x="1" y="1"/>
                    <a:pt x="3" y="1"/>
                  </a:cubicBezTo>
                  <a:cubicBezTo>
                    <a:pt x="5" y="1"/>
                    <a:pt x="5" y="1"/>
                    <a:pt x="5" y="2"/>
                  </a:cubicBezTo>
                  <a:close/>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76">
              <a:extLst>
                <a:ext uri="{FF2B5EF4-FFF2-40B4-BE49-F238E27FC236}">
                  <a16:creationId xmlns:a16="http://schemas.microsoft.com/office/drawing/2014/main" id="{B83726A6-F86F-9836-0959-A27A0E1C0EA6}"/>
                </a:ext>
              </a:extLst>
            </p:cNvPr>
            <p:cNvSpPr>
              <a:spLocks/>
            </p:cNvSpPr>
            <p:nvPr/>
          </p:nvSpPr>
          <p:spPr bwMode="auto">
            <a:xfrm>
              <a:off x="6105453" y="2701873"/>
              <a:ext cx="16862" cy="16862"/>
            </a:xfrm>
            <a:custGeom>
              <a:avLst/>
              <a:gdLst>
                <a:gd name="T0" fmla="*/ 0 w 1"/>
                <a:gd name="T1" fmla="*/ 1 h 1"/>
                <a:gd name="T2" fmla="*/ 0 w 1"/>
                <a:gd name="T3" fmla="*/ 1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1" y="0"/>
                  </a:cubicBezTo>
                  <a:cubicBezTo>
                    <a:pt x="1" y="1"/>
                    <a:pt x="1" y="1"/>
                    <a:pt x="1" y="1"/>
                  </a:cubicBezTo>
                  <a:lnTo>
                    <a:pt x="0" y="1"/>
                  </a:lnTo>
                  <a:close/>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77">
              <a:extLst>
                <a:ext uri="{FF2B5EF4-FFF2-40B4-BE49-F238E27FC236}">
                  <a16:creationId xmlns:a16="http://schemas.microsoft.com/office/drawing/2014/main" id="{F7D4FFFF-661B-8068-7905-4EFFF163044D}"/>
                </a:ext>
              </a:extLst>
            </p:cNvPr>
            <p:cNvSpPr>
              <a:spLocks/>
            </p:cNvSpPr>
            <p:nvPr/>
          </p:nvSpPr>
          <p:spPr bwMode="auto">
            <a:xfrm>
              <a:off x="5873615" y="2718734"/>
              <a:ext cx="134888" cy="96951"/>
            </a:xfrm>
            <a:custGeom>
              <a:avLst/>
              <a:gdLst>
                <a:gd name="T0" fmla="*/ 1 w 8"/>
                <a:gd name="T1" fmla="*/ 6 h 6"/>
                <a:gd name="T2" fmla="*/ 1 w 8"/>
                <a:gd name="T3" fmla="*/ 3 h 6"/>
                <a:gd name="T4" fmla="*/ 8 w 8"/>
                <a:gd name="T5" fmla="*/ 0 h 6"/>
                <a:gd name="T6" fmla="*/ 8 w 8"/>
                <a:gd name="T7" fmla="*/ 1 h 6"/>
                <a:gd name="T8" fmla="*/ 1 w 8"/>
                <a:gd name="T9" fmla="*/ 3 h 6"/>
                <a:gd name="T10" fmla="*/ 1 w 8"/>
                <a:gd name="T11" fmla="*/ 5 h 6"/>
                <a:gd name="T12" fmla="*/ 1 w 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1" y="6"/>
                  </a:moveTo>
                  <a:cubicBezTo>
                    <a:pt x="1" y="5"/>
                    <a:pt x="0" y="4"/>
                    <a:pt x="1" y="3"/>
                  </a:cubicBezTo>
                  <a:cubicBezTo>
                    <a:pt x="1" y="3"/>
                    <a:pt x="7" y="1"/>
                    <a:pt x="8" y="0"/>
                  </a:cubicBezTo>
                  <a:cubicBezTo>
                    <a:pt x="8" y="1"/>
                    <a:pt x="8" y="1"/>
                    <a:pt x="8" y="1"/>
                  </a:cubicBezTo>
                  <a:cubicBezTo>
                    <a:pt x="6" y="2"/>
                    <a:pt x="1" y="3"/>
                    <a:pt x="1" y="3"/>
                  </a:cubicBezTo>
                  <a:cubicBezTo>
                    <a:pt x="0" y="4"/>
                    <a:pt x="1" y="5"/>
                    <a:pt x="1" y="5"/>
                  </a:cubicBezTo>
                  <a:lnTo>
                    <a:pt x="1" y="6"/>
                  </a:lnTo>
                  <a:close/>
                </a:path>
              </a:pathLst>
            </a:custGeom>
            <a:solidFill>
              <a:srgbClr val="5844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78">
              <a:extLst>
                <a:ext uri="{FF2B5EF4-FFF2-40B4-BE49-F238E27FC236}">
                  <a16:creationId xmlns:a16="http://schemas.microsoft.com/office/drawing/2014/main" id="{26CEE922-615F-0EAD-BB1B-9C7F48B3C4AF}"/>
                </a:ext>
              </a:extLst>
            </p:cNvPr>
            <p:cNvSpPr>
              <a:spLocks/>
            </p:cNvSpPr>
            <p:nvPr/>
          </p:nvSpPr>
          <p:spPr bwMode="auto">
            <a:xfrm>
              <a:off x="5873615" y="2718734"/>
              <a:ext cx="101165" cy="113812"/>
            </a:xfrm>
            <a:custGeom>
              <a:avLst/>
              <a:gdLst>
                <a:gd name="T0" fmla="*/ 4 w 6"/>
                <a:gd name="T1" fmla="*/ 2 h 7"/>
                <a:gd name="T2" fmla="*/ 1 w 6"/>
                <a:gd name="T3" fmla="*/ 2 h 7"/>
                <a:gd name="T4" fmla="*/ 5 w 6"/>
                <a:gd name="T5" fmla="*/ 5 h 7"/>
                <a:gd name="T6" fmla="*/ 4 w 6"/>
                <a:gd name="T7" fmla="*/ 2 h 7"/>
              </a:gdLst>
              <a:ahLst/>
              <a:cxnLst>
                <a:cxn ang="0">
                  <a:pos x="T0" y="T1"/>
                </a:cxn>
                <a:cxn ang="0">
                  <a:pos x="T2" y="T3"/>
                </a:cxn>
                <a:cxn ang="0">
                  <a:pos x="T4" y="T5"/>
                </a:cxn>
                <a:cxn ang="0">
                  <a:pos x="T6" y="T7"/>
                </a:cxn>
              </a:cxnLst>
              <a:rect l="0" t="0" r="r" b="b"/>
              <a:pathLst>
                <a:path w="6" h="7">
                  <a:moveTo>
                    <a:pt x="4" y="2"/>
                  </a:moveTo>
                  <a:cubicBezTo>
                    <a:pt x="4" y="1"/>
                    <a:pt x="1" y="0"/>
                    <a:pt x="1" y="2"/>
                  </a:cubicBezTo>
                  <a:cubicBezTo>
                    <a:pt x="0" y="3"/>
                    <a:pt x="2" y="7"/>
                    <a:pt x="5" y="5"/>
                  </a:cubicBezTo>
                  <a:cubicBezTo>
                    <a:pt x="6" y="5"/>
                    <a:pt x="5" y="3"/>
                    <a:pt x="4" y="2"/>
                  </a:cubicBezTo>
                  <a:close/>
                </a:path>
              </a:pathLst>
            </a:custGeom>
            <a:solidFill>
              <a:srgbClr val="FFA4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79">
              <a:extLst>
                <a:ext uri="{FF2B5EF4-FFF2-40B4-BE49-F238E27FC236}">
                  <a16:creationId xmlns:a16="http://schemas.microsoft.com/office/drawing/2014/main" id="{74AFE9DE-973B-26C7-FC8D-305260795610}"/>
                </a:ext>
              </a:extLst>
            </p:cNvPr>
            <p:cNvSpPr>
              <a:spLocks/>
            </p:cNvSpPr>
            <p:nvPr/>
          </p:nvSpPr>
          <p:spPr bwMode="auto">
            <a:xfrm>
              <a:off x="5890475" y="2752455"/>
              <a:ext cx="50583" cy="46368"/>
            </a:xfrm>
            <a:custGeom>
              <a:avLst/>
              <a:gdLst>
                <a:gd name="T0" fmla="*/ 3 w 3"/>
                <a:gd name="T1" fmla="*/ 1 h 3"/>
                <a:gd name="T2" fmla="*/ 1 w 3"/>
                <a:gd name="T3" fmla="*/ 0 h 3"/>
                <a:gd name="T4" fmla="*/ 2 w 3"/>
                <a:gd name="T5" fmla="*/ 3 h 3"/>
                <a:gd name="T6" fmla="*/ 2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1" y="0"/>
                    <a:pt x="1" y="0"/>
                  </a:cubicBezTo>
                  <a:cubicBezTo>
                    <a:pt x="0" y="2"/>
                    <a:pt x="2" y="3"/>
                    <a:pt x="2" y="3"/>
                  </a:cubicBezTo>
                  <a:cubicBezTo>
                    <a:pt x="2" y="3"/>
                    <a:pt x="2" y="2"/>
                    <a:pt x="2" y="1"/>
                  </a:cubicBezTo>
                  <a:cubicBezTo>
                    <a:pt x="2" y="1"/>
                    <a:pt x="3" y="1"/>
                    <a:pt x="3" y="1"/>
                  </a:cubicBezTo>
                  <a:close/>
                </a:path>
              </a:pathLst>
            </a:custGeom>
            <a:solidFill>
              <a:srgbClr val="F27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73" name="Title 1">
            <a:extLst>
              <a:ext uri="{FF2B5EF4-FFF2-40B4-BE49-F238E27FC236}">
                <a16:creationId xmlns:a16="http://schemas.microsoft.com/office/drawing/2014/main" id="{879B7957-D19A-2D12-8F65-E0DFBD4C6754}"/>
              </a:ext>
            </a:extLst>
          </p:cNvPr>
          <p:cNvSpPr txBox="1">
            <a:spLocks/>
          </p:cNvSpPr>
          <p:nvPr/>
        </p:nvSpPr>
        <p:spPr>
          <a:xfrm>
            <a:off x="2603892" y="314772"/>
            <a:ext cx="7081576" cy="7109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2000" dirty="0">
                <a:effectLst>
                  <a:outerShdw blurRad="38100" dist="38100" dir="2700000" algn="tl">
                    <a:srgbClr val="000000">
                      <a:alpha val="43137"/>
                    </a:srgbClr>
                  </a:outerShdw>
                </a:effectLst>
                <a:cs typeface="B Titr" panose="00000700000000000000" pitchFamily="2" charset="-78"/>
              </a:rPr>
              <a:t> رسیدگی به بحران‌های مرتبط با کیفیت آب</a:t>
            </a:r>
            <a:endParaRPr lang="en-US" sz="2000" dirty="0">
              <a:effectLst>
                <a:outerShdw blurRad="38100" dist="38100" dir="2700000" algn="tl">
                  <a:srgbClr val="000000">
                    <a:alpha val="43137"/>
                  </a:srgbClr>
                </a:outerShdw>
              </a:effectLst>
              <a:cs typeface="B Titr" panose="00000700000000000000" pitchFamily="2" charset="-78"/>
            </a:endParaRPr>
          </a:p>
        </p:txBody>
      </p:sp>
      <p:sp>
        <p:nvSpPr>
          <p:cNvPr id="3" name="Content Placeholder 2">
            <a:extLst>
              <a:ext uri="{FF2B5EF4-FFF2-40B4-BE49-F238E27FC236}">
                <a16:creationId xmlns:a16="http://schemas.microsoft.com/office/drawing/2014/main" id="{B0134063-8A46-CF5F-2149-FF1EFA62C55F}"/>
              </a:ext>
            </a:extLst>
          </p:cNvPr>
          <p:cNvSpPr>
            <a:spLocks noGrp="1"/>
          </p:cNvSpPr>
          <p:nvPr>
            <p:ph idx="1"/>
          </p:nvPr>
        </p:nvSpPr>
        <p:spPr>
          <a:xfrm>
            <a:off x="3489504" y="1914918"/>
            <a:ext cx="7945750" cy="3193302"/>
          </a:xfrm>
          <a:solidFill>
            <a:schemeClr val="bg1"/>
          </a:solidFill>
        </p:spPr>
        <p:txBody>
          <a:bodyPr anchor="ctr">
            <a:noAutofit/>
          </a:bodyPr>
          <a:lstStyle/>
          <a:p>
            <a:pPr rtl="1">
              <a:lnSpc>
                <a:spcPct val="150000"/>
              </a:lnSpc>
              <a:buFont typeface="Wingdings" panose="05000000000000000000" pitchFamily="2" charset="2"/>
              <a:buChar char="v"/>
            </a:pPr>
            <a:r>
              <a:rPr lang="fa-IR" dirty="0">
                <a:solidFill>
                  <a:schemeClr val="tx1"/>
                </a:solidFill>
                <a:cs typeface="B Nazanin" panose="00000400000000000000" pitchFamily="2" charset="-78"/>
              </a:rPr>
              <a:t>اطلاع‌رسانی </a:t>
            </a:r>
            <a:r>
              <a:rPr lang="fa-IR" dirty="0" smtClean="0">
                <a:solidFill>
                  <a:schemeClr val="tx1"/>
                </a:solidFill>
                <a:cs typeface="B Nazanin" panose="00000400000000000000" pitchFamily="2" charset="-78"/>
              </a:rPr>
              <a:t>به‌ موقع </a:t>
            </a:r>
            <a:r>
              <a:rPr lang="fa-IR" dirty="0">
                <a:solidFill>
                  <a:schemeClr val="tx1"/>
                </a:solidFill>
                <a:cs typeface="B Nazanin" panose="00000400000000000000" pitchFamily="2" charset="-78"/>
              </a:rPr>
              <a:t>طغیان بیماری‌های منتقله از آب یا بحران‌های کیفی آب مانند بروز </a:t>
            </a:r>
            <a:r>
              <a:rPr lang="fa-IR" dirty="0" smtClean="0">
                <a:solidFill>
                  <a:schemeClr val="tx1"/>
                </a:solidFill>
                <a:cs typeface="B Nazanin" panose="00000400000000000000" pitchFamily="2" charset="-78"/>
              </a:rPr>
              <a:t>آلودگی </a:t>
            </a:r>
            <a:r>
              <a:rPr lang="fa-IR" dirty="0">
                <a:solidFill>
                  <a:schemeClr val="tx1"/>
                </a:solidFill>
                <a:cs typeface="B Nazanin" panose="00000400000000000000" pitchFamily="2" charset="-78"/>
              </a:rPr>
              <a:t>آب در منابع یا مخازن به مراجع </a:t>
            </a:r>
            <a:r>
              <a:rPr lang="fa-IR" dirty="0" smtClean="0">
                <a:solidFill>
                  <a:schemeClr val="tx1"/>
                </a:solidFill>
                <a:cs typeface="B Nazanin" panose="00000400000000000000" pitchFamily="2" charset="-78"/>
              </a:rPr>
              <a:t>ذی‌صلاح</a:t>
            </a:r>
          </a:p>
          <a:p>
            <a:pPr>
              <a:lnSpc>
                <a:spcPct val="150000"/>
              </a:lnSpc>
              <a:buFont typeface="Wingdings" panose="05000000000000000000" pitchFamily="2" charset="2"/>
              <a:buChar char="v"/>
            </a:pPr>
            <a:r>
              <a:rPr lang="fa-IR" dirty="0">
                <a:solidFill>
                  <a:schemeClr val="tx1"/>
                </a:solidFill>
                <a:cs typeface="B Nazanin" panose="00000400000000000000" pitchFamily="2" charset="-78"/>
              </a:rPr>
              <a:t>تعامل با نهادهای نظارتی همچون مراکز </a:t>
            </a:r>
            <a:r>
              <a:rPr lang="fa-IR" dirty="0" smtClean="0">
                <a:solidFill>
                  <a:schemeClr val="tx1"/>
                </a:solidFill>
                <a:cs typeface="B Nazanin" panose="00000400000000000000" pitchFamily="2" charset="-78"/>
              </a:rPr>
              <a:t>بهداشت</a:t>
            </a:r>
          </a:p>
          <a:p>
            <a:pPr>
              <a:lnSpc>
                <a:spcPct val="150000"/>
              </a:lnSpc>
              <a:buFont typeface="Wingdings" panose="05000000000000000000" pitchFamily="2" charset="2"/>
              <a:buChar char="v"/>
            </a:pPr>
            <a:r>
              <a:rPr lang="fa-IR" dirty="0">
                <a:solidFill>
                  <a:schemeClr val="tx1"/>
                </a:solidFill>
                <a:cs typeface="B Nazanin" panose="00000400000000000000" pitchFamily="2" charset="-78"/>
              </a:rPr>
              <a:t>مستندسازی بحران‌های بهداشت و کیفیت </a:t>
            </a:r>
            <a:r>
              <a:rPr lang="fa-IR" dirty="0" smtClean="0">
                <a:solidFill>
                  <a:schemeClr val="tx1"/>
                </a:solidFill>
                <a:cs typeface="B Nazanin" panose="00000400000000000000" pitchFamily="2" charset="-78"/>
              </a:rPr>
              <a:t>آب</a:t>
            </a:r>
            <a:endParaRPr lang="fa-IR" dirty="0">
              <a:solidFill>
                <a:schemeClr val="tx1"/>
              </a:solidFill>
              <a:cs typeface="B Nazanin" panose="00000400000000000000" pitchFamily="2" charset="-78"/>
            </a:endParaRPr>
          </a:p>
        </p:txBody>
      </p:sp>
    </p:spTree>
    <p:extLst>
      <p:ext uri="{BB962C8B-B14F-4D97-AF65-F5344CB8AC3E}">
        <p14:creationId xmlns:p14="http://schemas.microsoft.com/office/powerpoint/2010/main" val="227998985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500" fill="hold"/>
                                        <p:tgtEl>
                                          <p:spTgt spid="107"/>
                                        </p:tgtEl>
                                        <p:attrNameLst>
                                          <p:attrName>ppt_w</p:attrName>
                                        </p:attrNameLst>
                                      </p:cBhvr>
                                      <p:tavLst>
                                        <p:tav tm="0">
                                          <p:val>
                                            <p:fltVal val="0"/>
                                          </p:val>
                                        </p:tav>
                                        <p:tav tm="100000">
                                          <p:val>
                                            <p:strVal val="#ppt_w"/>
                                          </p:val>
                                        </p:tav>
                                      </p:tavLst>
                                    </p:anim>
                                    <p:anim calcmode="lin" valueType="num">
                                      <p:cBhvr>
                                        <p:cTn id="21" dur="500" fill="hold"/>
                                        <p:tgtEl>
                                          <p:spTgt spid="107"/>
                                        </p:tgtEl>
                                        <p:attrNameLst>
                                          <p:attrName>ppt_h</p:attrName>
                                        </p:attrNameLst>
                                      </p:cBhvr>
                                      <p:tavLst>
                                        <p:tav tm="0">
                                          <p:val>
                                            <p:fltVal val="0"/>
                                          </p:val>
                                        </p:tav>
                                        <p:tav tm="100000">
                                          <p:val>
                                            <p:strVal val="#ppt_h"/>
                                          </p:val>
                                        </p:tav>
                                      </p:tavLst>
                                    </p:anim>
                                  </p:childTnLst>
                                </p:cTn>
                              </p:par>
                              <p:par>
                                <p:cTn id="22" presetID="32" presetClass="emph" presetSubtype="0" fill="hold" nodeType="withEffect">
                                  <p:stCondLst>
                                    <p:cond delay="0"/>
                                  </p:stCondLst>
                                  <p:childTnLst>
                                    <p:animRot by="120000">
                                      <p:cBhvr>
                                        <p:cTn id="23" dur="100" fill="hold">
                                          <p:stCondLst>
                                            <p:cond delay="0"/>
                                          </p:stCondLst>
                                        </p:cTn>
                                        <p:tgtEl>
                                          <p:spTgt spid="107"/>
                                        </p:tgtEl>
                                        <p:attrNameLst>
                                          <p:attrName>r</p:attrName>
                                        </p:attrNameLst>
                                      </p:cBhvr>
                                    </p:animRot>
                                    <p:animRot by="-240000">
                                      <p:cBhvr>
                                        <p:cTn id="24" dur="200" fill="hold">
                                          <p:stCondLst>
                                            <p:cond delay="200"/>
                                          </p:stCondLst>
                                        </p:cTn>
                                        <p:tgtEl>
                                          <p:spTgt spid="107"/>
                                        </p:tgtEl>
                                        <p:attrNameLst>
                                          <p:attrName>r</p:attrName>
                                        </p:attrNameLst>
                                      </p:cBhvr>
                                    </p:animRot>
                                    <p:animRot by="240000">
                                      <p:cBhvr>
                                        <p:cTn id="25" dur="200" fill="hold">
                                          <p:stCondLst>
                                            <p:cond delay="400"/>
                                          </p:stCondLst>
                                        </p:cTn>
                                        <p:tgtEl>
                                          <p:spTgt spid="107"/>
                                        </p:tgtEl>
                                        <p:attrNameLst>
                                          <p:attrName>r</p:attrName>
                                        </p:attrNameLst>
                                      </p:cBhvr>
                                    </p:animRot>
                                    <p:animRot by="-240000">
                                      <p:cBhvr>
                                        <p:cTn id="26" dur="200" fill="hold">
                                          <p:stCondLst>
                                            <p:cond delay="600"/>
                                          </p:stCondLst>
                                        </p:cTn>
                                        <p:tgtEl>
                                          <p:spTgt spid="107"/>
                                        </p:tgtEl>
                                        <p:attrNameLst>
                                          <p:attrName>r</p:attrName>
                                        </p:attrNameLst>
                                      </p:cBhvr>
                                    </p:animRot>
                                    <p:animRot by="120000">
                                      <p:cBhvr>
                                        <p:cTn id="27" dur="200" fill="hold">
                                          <p:stCondLst>
                                            <p:cond delay="80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54879" y="1622322"/>
            <a:ext cx="5061417" cy="2640223"/>
            <a:chOff x="3642001" y="4473520"/>
            <a:chExt cx="1755582" cy="1755582"/>
          </a:xfrm>
          <a:solidFill>
            <a:srgbClr val="00B050"/>
          </a:solidFill>
          <a:scene3d>
            <a:camera prst="orthographicFront"/>
            <a:lightRig rig="flat" dir="t"/>
          </a:scene3d>
        </p:grpSpPr>
        <p:sp>
          <p:nvSpPr>
            <p:cNvPr id="5" name="Oval 4"/>
            <p:cNvSpPr/>
            <p:nvPr/>
          </p:nvSpPr>
          <p:spPr>
            <a:xfrm>
              <a:off x="3642001" y="4473520"/>
              <a:ext cx="1755582" cy="1755582"/>
            </a:xfrm>
            <a:prstGeom prst="ellipse">
              <a:avLst/>
            </a:prstGeom>
            <a:grpFill/>
            <a:sp3d prstMaterial="plastic">
              <a:bevelT w="120900" h="88900"/>
              <a:bevelB w="88900" h="31750" prst="angle"/>
            </a:sp3d>
          </p:spPr>
          <p:style>
            <a:lnRef idx="0">
              <a:schemeClr val="lt1">
                <a:hueOff val="0"/>
                <a:satOff val="0"/>
                <a:lumOff val="0"/>
                <a:alphaOff val="0"/>
              </a:schemeClr>
            </a:lnRef>
            <a:fillRef idx="1">
              <a:scrgbClr r="0" g="0" b="0"/>
            </a:fillRef>
            <a:effectRef idx="1">
              <a:schemeClr val="accent2">
                <a:shade val="80000"/>
                <a:alpha val="50000"/>
                <a:hueOff val="-34"/>
                <a:satOff val="-506"/>
                <a:lumOff val="2651"/>
                <a:alphaOff val="-16667"/>
              </a:schemeClr>
            </a:effectRef>
            <a:fontRef idx="minor">
              <a:schemeClr val="tx1"/>
            </a:fontRef>
          </p:style>
        </p:sp>
        <p:sp>
          <p:nvSpPr>
            <p:cNvPr id="6" name="Oval 4"/>
            <p:cNvSpPr txBox="1"/>
            <p:nvPr/>
          </p:nvSpPr>
          <p:spPr>
            <a:xfrm>
              <a:off x="3837713" y="4730619"/>
              <a:ext cx="1241384" cy="1241384"/>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r>
                <a:rPr lang="fa-IR" sz="4000" b="1" dirty="0" smtClean="0">
                  <a:cs typeface="B Titr" panose="00000700000000000000" pitchFamily="2" charset="-78"/>
                </a:rPr>
                <a:t>شاخص های عمومی</a:t>
              </a:r>
              <a:endParaRPr lang="fa-IR" sz="3200" b="1" kern="1200" dirty="0">
                <a:cs typeface="B Titr" panose="00000700000000000000" pitchFamily="2" charset="-78"/>
              </a:endParaRPr>
            </a:p>
          </p:txBody>
        </p:sp>
      </p:grpSp>
    </p:spTree>
    <p:extLst>
      <p:ext uri="{BB962C8B-B14F-4D97-AF65-F5344CB8AC3E}">
        <p14:creationId xmlns:p14="http://schemas.microsoft.com/office/powerpoint/2010/main" val="783953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54214" y="1332412"/>
            <a:ext cx="5543138" cy="4889104"/>
          </a:xfrm>
          <a:prstGeom prst="rect">
            <a:avLst/>
          </a:prstGeom>
          <a:ln>
            <a:solidFill>
              <a:schemeClr val="tx1"/>
            </a:solidFill>
          </a:ln>
          <a:effectLst>
            <a:outerShdw blurRad="292100" dist="139700" dir="2700000" algn="tl" rotWithShape="0">
              <a:srgbClr val="333333">
                <a:alpha val="65000"/>
              </a:srgbClr>
            </a:outerShdw>
          </a:effectLst>
        </p:spPr>
      </p:pic>
      <p:sp>
        <p:nvSpPr>
          <p:cNvPr id="2" name="Slide Number Placeholder 1">
            <a:extLst>
              <a:ext uri="{FF2B5EF4-FFF2-40B4-BE49-F238E27FC236}">
                <a16:creationId xmlns:a16="http://schemas.microsoft.com/office/drawing/2014/main" id="{E8161505-D960-DA35-C248-AA838D2C226F}"/>
              </a:ext>
            </a:extLst>
          </p:cNvPr>
          <p:cNvSpPr>
            <a:spLocks noGrp="1"/>
          </p:cNvSpPr>
          <p:nvPr>
            <p:ph type="sldNum" sz="quarter" idx="12"/>
          </p:nvPr>
        </p:nvSpPr>
        <p:spPr/>
        <p:txBody>
          <a:bodyPr/>
          <a:lstStyle/>
          <a:p>
            <a:fld id="{D48884DC-9D15-4881-8119-FFD58231BE88}" type="slidenum">
              <a:rPr lang="en-US" smtClean="0"/>
              <a:t>8</a:t>
            </a:fld>
            <a:endParaRPr lang="en-US"/>
          </a:p>
        </p:txBody>
      </p:sp>
      <p:sp>
        <p:nvSpPr>
          <p:cNvPr id="14" name="Rectangle 13"/>
          <p:cNvSpPr/>
          <p:nvPr/>
        </p:nvSpPr>
        <p:spPr>
          <a:xfrm>
            <a:off x="3626916" y="508679"/>
            <a:ext cx="4597734" cy="461665"/>
          </a:xfrm>
          <a:prstGeom prst="rect">
            <a:avLst/>
          </a:prstGeom>
        </p:spPr>
        <p:txBody>
          <a:bodyPr wrap="none">
            <a:spAutoFit/>
          </a:bodyPr>
          <a:lstStyle/>
          <a:p>
            <a:r>
              <a:rPr lang="fa-IR" sz="2400" dirty="0" smtClean="0">
                <a:effectLst>
                  <a:outerShdw blurRad="38100" dist="38100" dir="2700000" algn="tl">
                    <a:srgbClr val="000000">
                      <a:alpha val="43137"/>
                    </a:srgbClr>
                  </a:outerShdw>
                </a:effectLst>
                <a:cs typeface="B Titr" panose="00000700000000000000" pitchFamily="2" charset="-78"/>
              </a:rPr>
              <a:t>ارزیابی عملکرد مدیران امور شهرستان ها</a:t>
            </a:r>
            <a:endParaRPr lang="fa-IR" sz="2400" dirty="0"/>
          </a:p>
        </p:txBody>
      </p:sp>
    </p:spTree>
    <p:extLst>
      <p:ext uri="{BB962C8B-B14F-4D97-AF65-F5344CB8AC3E}">
        <p14:creationId xmlns:p14="http://schemas.microsoft.com/office/powerpoint/2010/main" val="381168199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764435558"/>
              </p:ext>
            </p:extLst>
          </p:nvPr>
        </p:nvGraphicFramePr>
        <p:xfrm>
          <a:off x="1002891" y="442450"/>
          <a:ext cx="10795819" cy="5692878"/>
        </p:xfrm>
        <a:graphic>
          <a:graphicData uri="http://schemas.openxmlformats.org/drawingml/2006/table">
            <a:tbl>
              <a:tblPr rtl="1"/>
              <a:tblGrid>
                <a:gridCol w="786474">
                  <a:extLst>
                    <a:ext uri="{9D8B030D-6E8A-4147-A177-3AD203B41FA5}">
                      <a16:colId xmlns:a16="http://schemas.microsoft.com/office/drawing/2014/main" val="3090491467"/>
                    </a:ext>
                  </a:extLst>
                </a:gridCol>
                <a:gridCol w="3728472">
                  <a:extLst>
                    <a:ext uri="{9D8B030D-6E8A-4147-A177-3AD203B41FA5}">
                      <a16:colId xmlns:a16="http://schemas.microsoft.com/office/drawing/2014/main" val="3591056637"/>
                    </a:ext>
                  </a:extLst>
                </a:gridCol>
                <a:gridCol w="5243165">
                  <a:extLst>
                    <a:ext uri="{9D8B030D-6E8A-4147-A177-3AD203B41FA5}">
                      <a16:colId xmlns:a16="http://schemas.microsoft.com/office/drawing/2014/main" val="2135187461"/>
                    </a:ext>
                  </a:extLst>
                </a:gridCol>
                <a:gridCol w="1037708">
                  <a:extLst>
                    <a:ext uri="{9D8B030D-6E8A-4147-A177-3AD203B41FA5}">
                      <a16:colId xmlns:a16="http://schemas.microsoft.com/office/drawing/2014/main" val="894583047"/>
                    </a:ext>
                  </a:extLst>
                </a:gridCol>
              </a:tblGrid>
              <a:tr h="246849">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ردیف</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عنوان شاخص</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توضیح شاخص</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حداکثر امتیاز</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487419489"/>
                  </a:ext>
                </a:extLst>
              </a:tr>
              <a:tr h="283706">
                <a:tc>
                  <a:txBody>
                    <a:bodyPr/>
                    <a:lstStyle/>
                    <a:p>
                      <a:pPr algn="ctr" rtl="0"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1</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كفايت نمونه برداري كلرسنجي (از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گزارشات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9083244"/>
                  </a:ext>
                </a:extLst>
              </a:tr>
              <a:tr h="283706">
                <a:tc>
                  <a:txBody>
                    <a:bodyPr/>
                    <a:lstStyle/>
                    <a:p>
                      <a:pPr algn="ctr" rtl="0"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2</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كفايت نمونه برداري كلي (از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گزارشات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2083378"/>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3</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كفايت نمونه برداري كدورت سنجي (از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گزارشات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4747903"/>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4</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ثبت اطلاعات آزمايشگاهي از سامانه </a:t>
                      </a:r>
                      <a:r>
                        <a:rPr lang="en-US" sz="1300" b="1" i="0" u="none" strike="noStrike" dirty="0">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گزارشات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75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076688"/>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ارسال نمونه ها مطابق با برنامه زمانبندي شده</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مقايسه تعداد نمونه هاي ارسال شده با برنامه اعلام شده توسط آزمايشگاه</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9665393"/>
                  </a:ext>
                </a:extLst>
              </a:tr>
              <a:tr h="733290">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6</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مطلوبيت پساب با استاندارد كليفرم گرماپاي</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 نتایج آزمونهای فاضلاب- در صورتی که کلیه نتایج خروجی تصفیه خانه در طول سال در محدوده استاندارد قرار داشته باشد، امتیاز کامل تعلق میگیرد. در صورت عدم وجود تصفیه خانه در شهرستان، امتیاز این آیتم از سرجمع حذف می‌شود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6423590"/>
                  </a:ext>
                </a:extLst>
              </a:tr>
              <a:tr h="733290">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7</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مطلوبيت پساب با استاندارد </a:t>
                      </a:r>
                      <a:r>
                        <a:rPr lang="en-US" sz="1300" b="1" i="0" u="none" strike="noStrike" dirty="0">
                          <a:solidFill>
                            <a:srgbClr val="000000"/>
                          </a:solidFill>
                          <a:effectLst/>
                          <a:latin typeface="Times New Roman" panose="02020603050405020304" pitchFamily="18" charset="0"/>
                          <a:cs typeface="B Nazanin" panose="00000400000000000000" pitchFamily="2" charset="-78"/>
                        </a:rPr>
                        <a:t>BOD5</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 نتایج آزمونهای فاضلاب- در صورتی که کلیه نتایج خروجی تصفیه خانه در طول سال در محدوده استاندارد قرار داشته باشد، امتیاز کامل تعلق میگیرد. در صورت عدم وجود تصفیه خانه در شهرستان، امتیاز این آیتم از سرجمع حذف می‌شود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3878416"/>
                  </a:ext>
                </a:extLst>
              </a:tr>
              <a:tr h="733290">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8</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مطلوبيت پساب با استاندارد مطلوبيت كلر باقيمانده</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گزارش نتایج آزمونهای فاضلاب- در صورتی که کلیه نتایج خروجی تصفیه خانه در طول سال در محدوده استاندارد قرار داشته باشد، امتیاز کامل تعلق میگیرد. در صورت عدم وجود تصفیه خانه در شهرستان، امتیاز این آیتم از سرجمع حذف می‌شود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0962913"/>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9</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كفايت نمونه برداري فاضلاب از سامانه </a:t>
                      </a:r>
                      <a:r>
                        <a:rPr lang="en-US" sz="1300" b="1" i="0" u="none" strike="noStrike">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گزارشات سامانه </a:t>
                      </a:r>
                      <a:r>
                        <a:rPr lang="en-US" sz="1300" b="1" i="0" u="none" strike="noStrike" dirty="0">
                          <a:solidFill>
                            <a:srgbClr val="000000"/>
                          </a:solidFill>
                          <a:effectLst/>
                          <a:latin typeface="Times New Roman" panose="02020603050405020304" pitchFamily="18" charset="0"/>
                          <a:cs typeface="B Nazanin" panose="00000400000000000000" pitchFamily="2" charset="-78"/>
                        </a:rPr>
                        <a:t>LIMS</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4970727"/>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مطلوبيت نتايج آزمايشگاه معتمد محيط زيست (خوداظهاری)</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نتايج اعلام شده توسط سازمان حفاظت محيط زيست</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894183"/>
                  </a:ext>
                </a:extLst>
              </a:tr>
              <a:tr h="283706">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11</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وضعيت سامانه هاي گندزدايي</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تكميل فرم بازديد ماهيانه و هفتگي از سامانه هاي كلرزني محلولي و گازي</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50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5955271"/>
                  </a:ext>
                </a:extLst>
              </a:tr>
              <a:tr h="976511">
                <a:tc>
                  <a:txBody>
                    <a:bodyPr/>
                    <a:lstStyle/>
                    <a:p>
                      <a:pPr algn="ctr" rtl="0" fontAlgn="ctr"/>
                      <a:r>
                        <a:rPr lang="fa-IR" sz="1300" b="1" i="0" u="none" strike="noStrike">
                          <a:solidFill>
                            <a:srgbClr val="000000"/>
                          </a:solidFill>
                          <a:effectLst/>
                          <a:latin typeface="Times New Roman" panose="02020603050405020304" pitchFamily="18" charset="0"/>
                          <a:cs typeface="B Nazanin" panose="00000400000000000000" pitchFamily="2" charset="-78"/>
                        </a:rPr>
                        <a:t>12</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مطلوبيت آزمون هاي كلرسنجي (براساس نتايج مركز بهداشت)</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1" fontAlgn="ctr"/>
                      <a:r>
                        <a:rPr lang="fa-IR" sz="1300" b="1" i="0" u="none" strike="noStrike">
                          <a:solidFill>
                            <a:srgbClr val="000000"/>
                          </a:solidFill>
                          <a:effectLst/>
                          <a:latin typeface="Times New Roman" panose="02020603050405020304" pitchFamily="18" charset="0"/>
                          <a:cs typeface="B Nazanin" panose="00000400000000000000" pitchFamily="2" charset="-78"/>
                        </a:rPr>
                        <a:t>گزارشهای ماهیانه با تاییدیه مرکزبهداشت شهرستان بر اساس راهنمای مدیریت ایمن سامانه‌های آبرسانی- برای هر سامانه وضعیت عالی امتیاز کامل، وضعیت خوب 50% امتیاز و وضعیت متوسط و ضعیف نمره صفر تعلق می‌گیرد. به منظور محاسبه امتیاز نهایی از میانگین وضعیت کیفی کلیه سامانه‌ها استفاده می‌شود.</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a-IR" sz="1300" b="1" i="0" u="none" strike="noStrike" dirty="0">
                          <a:solidFill>
                            <a:srgbClr val="000000"/>
                          </a:solidFill>
                          <a:effectLst/>
                          <a:latin typeface="Times New Roman" panose="02020603050405020304" pitchFamily="18" charset="0"/>
                          <a:cs typeface="B Nazanin" panose="00000400000000000000" pitchFamily="2" charset="-78"/>
                        </a:rPr>
                        <a:t>100</a:t>
                      </a:r>
                    </a:p>
                  </a:txBody>
                  <a:tcPr marL="3183" marR="3183" marT="31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7579632"/>
                  </a:ext>
                </a:extLst>
              </a:tr>
            </a:tbl>
          </a:graphicData>
        </a:graphic>
      </p:graphicFrame>
    </p:spTree>
    <p:extLst>
      <p:ext uri="{BB962C8B-B14F-4D97-AF65-F5344CB8AC3E}">
        <p14:creationId xmlns:p14="http://schemas.microsoft.com/office/powerpoint/2010/main" val="1054071849"/>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274</TotalTime>
  <Words>2004</Words>
  <Application>Microsoft Office PowerPoint</Application>
  <PresentationFormat>Widescreen</PresentationFormat>
  <Paragraphs>329</Paragraphs>
  <Slides>29</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29</vt:i4>
      </vt:variant>
    </vt:vector>
  </HeadingPairs>
  <TitlesOfParts>
    <vt:vector size="43" baseType="lpstr">
      <vt:lpstr>Arial</vt:lpstr>
      <vt:lpstr>Arial Black</vt:lpstr>
      <vt:lpstr>B Lotus</vt:lpstr>
      <vt:lpstr>B Nazanin</vt:lpstr>
      <vt:lpstr>B Sara</vt:lpstr>
      <vt:lpstr>B Titr</vt:lpstr>
      <vt:lpstr>B Zar</vt:lpstr>
      <vt:lpstr>Calibri</vt:lpstr>
      <vt:lpstr>Century Gothic</vt:lpstr>
      <vt:lpstr>Tahoma</vt:lpstr>
      <vt:lpstr>Times New Roman</vt:lpstr>
      <vt:lpstr>Wingdings</vt:lpstr>
      <vt:lpstr>Wingdings 3</vt:lpstr>
      <vt:lpstr>Wisp</vt:lpstr>
      <vt:lpstr>PowerPoint Presentation</vt:lpstr>
      <vt:lpstr>PowerPoint Presentation</vt:lpstr>
      <vt:lpstr>نظارت بر وضعیت بهداشت و کیفیت آب شهرها و روستاها – شاخص‌های بهداشت آب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لزوم اجراي برنامه ايمني آب از ديدگاه اسناد بالا دستي</vt:lpstr>
      <vt:lpstr>PowerPoint Presentation</vt:lpstr>
      <vt:lpstr> معرفي برنامه ایمنی آب   به عنوان رویکرد جدید سازمان جهانی بهداشت برای تضمين سلامت آب آشامیدنی</vt:lpstr>
      <vt:lpstr> معرفي برنامه ایمنی آب   به عنوان رویکرد جدید سازمان جهانی بهداشت برای تضمين سلامت آب آشامیدنی</vt:lpstr>
      <vt:lpstr>مسئوليت ها در اجراي برنامه ايمني آب </vt:lpstr>
      <vt:lpstr>PowerPoint Presentation</vt:lpstr>
      <vt:lpstr>گام نخست : تشکیل کارگروه فنی ایمنی آب</vt:lpstr>
      <vt:lpstr>گام دوم: توصیف سیستم</vt:lpstr>
      <vt:lpstr>گام های سوم و چهارم، پنجم و ششم: شناسایی رویدادهای مخاطره آمیز و ارزیابی ریسک ها و خطرات، طرح های توسعه و ارتقاء (بهبود) ، برنامه های پایش اقدامات کنترلی</vt:lpstr>
      <vt:lpstr>PowerPoint Presentation</vt:lpstr>
      <vt:lpstr>PowerPoint Presentation</vt:lpstr>
      <vt:lpstr>گام هفتم: اعتبار سنجی برنامه ایمنی آب</vt:lpstr>
      <vt:lpstr>گام هشتم: تدارک دستورالعمل های مدیریتی</vt:lpstr>
      <vt:lpstr>گام نهم: برنامه های پشتیبان برنامه ایمنی آب </vt:lpstr>
      <vt:lpstr>گام دهم: بازبيني دوره‌اي برنامه‌ي ايمني آب</vt:lpstr>
      <vt:lpstr>پایان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Shaghayegh Parizadeh</dc:creator>
  <cp:lastModifiedBy>Shaghayegh Parizadeh</cp:lastModifiedBy>
  <cp:revision>104</cp:revision>
  <dcterms:created xsi:type="dcterms:W3CDTF">2024-07-20T03:06:16Z</dcterms:created>
  <dcterms:modified xsi:type="dcterms:W3CDTF">2024-07-22T05:17:51Z</dcterms:modified>
</cp:coreProperties>
</file>